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620"/>
    <p:restoredTop sz="94660"/>
  </p:normalViewPr>
  <p:slideViewPr>
    <p:cSldViewPr>
      <p:cViewPr varScale="1">
        <p:scale>
          <a:sx n="79" d="100"/>
          <a:sy n="79" d="100"/>
        </p:scale>
        <p:origin x="-135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FAF96F-A1EF-4DF9-BFC9-4B5810D25B8A}" type="datetimeFigureOut">
              <a:rPr lang="en-US" smtClean="0"/>
              <a:t>3/28/2013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11036-AB4A-4033-95E3-0D13FFB77855}" type="slidenum">
              <a:rPr lang="en-US" smtClean="0"/>
              <a:t>‹#›</a:t>
            </a:fld>
            <a:endParaRPr lang="en-US"/>
          </a:p>
        </p:txBody>
      </p:sp>
    </p:spTree>
    <p:extLst>
      <p:ext uri="{BB962C8B-B14F-4D97-AF65-F5344CB8AC3E}">
        <p14:creationId xmlns:p14="http://schemas.microsoft.com/office/powerpoint/2010/main" val="3010046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AF96F-A1EF-4DF9-BFC9-4B5810D25B8A}" type="datetimeFigureOut">
              <a:rPr lang="en-US" smtClean="0"/>
              <a:t>3/28/2013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11036-AB4A-4033-95E3-0D13FFB77855}" type="slidenum">
              <a:rPr lang="en-US" smtClean="0"/>
              <a:t>‹#›</a:t>
            </a:fld>
            <a:endParaRPr lang="en-US"/>
          </a:p>
        </p:txBody>
      </p:sp>
    </p:spTree>
    <p:extLst>
      <p:ext uri="{BB962C8B-B14F-4D97-AF65-F5344CB8AC3E}">
        <p14:creationId xmlns:p14="http://schemas.microsoft.com/office/powerpoint/2010/main" val="455362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AF96F-A1EF-4DF9-BFC9-4B5810D25B8A}" type="datetimeFigureOut">
              <a:rPr lang="en-US" smtClean="0"/>
              <a:t>3/28/2013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11036-AB4A-4033-95E3-0D13FFB77855}" type="slidenum">
              <a:rPr lang="en-US" smtClean="0"/>
              <a:t>‹#›</a:t>
            </a:fld>
            <a:endParaRPr lang="en-US"/>
          </a:p>
        </p:txBody>
      </p:sp>
    </p:spTree>
    <p:extLst>
      <p:ext uri="{BB962C8B-B14F-4D97-AF65-F5344CB8AC3E}">
        <p14:creationId xmlns:p14="http://schemas.microsoft.com/office/powerpoint/2010/main" val="2015752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AF96F-A1EF-4DF9-BFC9-4B5810D25B8A}" type="datetimeFigureOut">
              <a:rPr lang="en-US" smtClean="0"/>
              <a:t>3/28/2013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11036-AB4A-4033-95E3-0D13FFB77855}" type="slidenum">
              <a:rPr lang="en-US" smtClean="0"/>
              <a:t>‹#›</a:t>
            </a:fld>
            <a:endParaRPr lang="en-US"/>
          </a:p>
        </p:txBody>
      </p:sp>
    </p:spTree>
    <p:extLst>
      <p:ext uri="{BB962C8B-B14F-4D97-AF65-F5344CB8AC3E}">
        <p14:creationId xmlns:p14="http://schemas.microsoft.com/office/powerpoint/2010/main" val="1986234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AF96F-A1EF-4DF9-BFC9-4B5810D25B8A}" type="datetimeFigureOut">
              <a:rPr lang="en-US" smtClean="0"/>
              <a:t>3/28/2013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11036-AB4A-4033-95E3-0D13FFB77855}" type="slidenum">
              <a:rPr lang="en-US" smtClean="0"/>
              <a:t>‹#›</a:t>
            </a:fld>
            <a:endParaRPr lang="en-US"/>
          </a:p>
        </p:txBody>
      </p:sp>
    </p:spTree>
    <p:extLst>
      <p:ext uri="{BB962C8B-B14F-4D97-AF65-F5344CB8AC3E}">
        <p14:creationId xmlns:p14="http://schemas.microsoft.com/office/powerpoint/2010/main" val="3752371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FAF96F-A1EF-4DF9-BFC9-4B5810D25B8A}" type="datetimeFigureOut">
              <a:rPr lang="en-US" smtClean="0"/>
              <a:t>3/28/2013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811036-AB4A-4033-95E3-0D13FFB77855}" type="slidenum">
              <a:rPr lang="en-US" smtClean="0"/>
              <a:t>‹#›</a:t>
            </a:fld>
            <a:endParaRPr lang="en-US"/>
          </a:p>
        </p:txBody>
      </p:sp>
    </p:spTree>
    <p:extLst>
      <p:ext uri="{BB962C8B-B14F-4D97-AF65-F5344CB8AC3E}">
        <p14:creationId xmlns:p14="http://schemas.microsoft.com/office/powerpoint/2010/main" val="601078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FAF96F-A1EF-4DF9-BFC9-4B5810D25B8A}" type="datetimeFigureOut">
              <a:rPr lang="en-US" smtClean="0"/>
              <a:t>3/28/2013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811036-AB4A-4033-95E3-0D13FFB77855}" type="slidenum">
              <a:rPr lang="en-US" smtClean="0"/>
              <a:t>‹#›</a:t>
            </a:fld>
            <a:endParaRPr lang="en-US"/>
          </a:p>
        </p:txBody>
      </p:sp>
    </p:spTree>
    <p:extLst>
      <p:ext uri="{BB962C8B-B14F-4D97-AF65-F5344CB8AC3E}">
        <p14:creationId xmlns:p14="http://schemas.microsoft.com/office/powerpoint/2010/main" val="2484073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FAF96F-A1EF-4DF9-BFC9-4B5810D25B8A}" type="datetimeFigureOut">
              <a:rPr lang="en-US" smtClean="0"/>
              <a:t>3/28/2013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811036-AB4A-4033-95E3-0D13FFB77855}" type="slidenum">
              <a:rPr lang="en-US" smtClean="0"/>
              <a:t>‹#›</a:t>
            </a:fld>
            <a:endParaRPr lang="en-US"/>
          </a:p>
        </p:txBody>
      </p:sp>
    </p:spTree>
    <p:extLst>
      <p:ext uri="{BB962C8B-B14F-4D97-AF65-F5344CB8AC3E}">
        <p14:creationId xmlns:p14="http://schemas.microsoft.com/office/powerpoint/2010/main" val="2337988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AF96F-A1EF-4DF9-BFC9-4B5810D25B8A}" type="datetimeFigureOut">
              <a:rPr lang="en-US" smtClean="0"/>
              <a:t>3/28/2013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811036-AB4A-4033-95E3-0D13FFB77855}" type="slidenum">
              <a:rPr lang="en-US" smtClean="0"/>
              <a:t>‹#›</a:t>
            </a:fld>
            <a:endParaRPr lang="en-US"/>
          </a:p>
        </p:txBody>
      </p:sp>
    </p:spTree>
    <p:extLst>
      <p:ext uri="{BB962C8B-B14F-4D97-AF65-F5344CB8AC3E}">
        <p14:creationId xmlns:p14="http://schemas.microsoft.com/office/powerpoint/2010/main" val="611848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AF96F-A1EF-4DF9-BFC9-4B5810D25B8A}" type="datetimeFigureOut">
              <a:rPr lang="en-US" smtClean="0"/>
              <a:t>3/28/2013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811036-AB4A-4033-95E3-0D13FFB77855}" type="slidenum">
              <a:rPr lang="en-US" smtClean="0"/>
              <a:t>‹#›</a:t>
            </a:fld>
            <a:endParaRPr lang="en-US"/>
          </a:p>
        </p:txBody>
      </p:sp>
    </p:spTree>
    <p:extLst>
      <p:ext uri="{BB962C8B-B14F-4D97-AF65-F5344CB8AC3E}">
        <p14:creationId xmlns:p14="http://schemas.microsoft.com/office/powerpoint/2010/main" val="2945606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AF96F-A1EF-4DF9-BFC9-4B5810D25B8A}" type="datetimeFigureOut">
              <a:rPr lang="en-US" smtClean="0"/>
              <a:t>3/28/2013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811036-AB4A-4033-95E3-0D13FFB77855}" type="slidenum">
              <a:rPr lang="en-US" smtClean="0"/>
              <a:t>‹#›</a:t>
            </a:fld>
            <a:endParaRPr lang="en-US"/>
          </a:p>
        </p:txBody>
      </p:sp>
    </p:spTree>
    <p:extLst>
      <p:ext uri="{BB962C8B-B14F-4D97-AF65-F5344CB8AC3E}">
        <p14:creationId xmlns:p14="http://schemas.microsoft.com/office/powerpoint/2010/main" val="2266756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FAF96F-A1EF-4DF9-BFC9-4B5810D25B8A}" type="datetimeFigureOut">
              <a:rPr lang="en-US" smtClean="0"/>
              <a:t>3/28/2013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811036-AB4A-4033-95E3-0D13FFB77855}" type="slidenum">
              <a:rPr lang="en-US" smtClean="0"/>
              <a:t>‹#›</a:t>
            </a:fld>
            <a:endParaRPr lang="en-US"/>
          </a:p>
        </p:txBody>
      </p:sp>
    </p:spTree>
    <p:extLst>
      <p:ext uri="{BB962C8B-B14F-4D97-AF65-F5344CB8AC3E}">
        <p14:creationId xmlns:p14="http://schemas.microsoft.com/office/powerpoint/2010/main" val="156344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2679" y="10886"/>
            <a:ext cx="4611321" cy="6847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0" y="6400800"/>
            <a:ext cx="4532679" cy="369332"/>
          </a:xfrm>
          <a:prstGeom prst="rect">
            <a:avLst/>
          </a:prstGeom>
          <a:noFill/>
        </p:spPr>
        <p:txBody>
          <a:bodyPr wrap="square" rtlCol="0">
            <a:spAutoFit/>
          </a:bodyPr>
          <a:lstStyle/>
          <a:p>
            <a:r>
              <a:rPr lang="en-US" dirty="0" smtClean="0"/>
              <a:t>Presentation by: Friend Olsen</a:t>
            </a:r>
          </a:p>
        </p:txBody>
      </p:sp>
      <p:sp>
        <p:nvSpPr>
          <p:cNvPr id="7" name="Rectangle 6"/>
          <p:cNvSpPr/>
          <p:nvPr/>
        </p:nvSpPr>
        <p:spPr>
          <a:xfrm>
            <a:off x="-152400" y="381000"/>
            <a:ext cx="4876800" cy="233910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600" b="1" cap="none" spc="50" dirty="0" smtClean="0">
                <a:ln w="11430">
                  <a:solidFill>
                    <a:schemeClr val="accent2"/>
                  </a:solidFill>
                </a:ln>
                <a:solidFill>
                  <a:srgbClr val="0070C0"/>
                </a:solidFill>
                <a:effectLst>
                  <a:outerShdw blurRad="76200" dist="50800" dir="5400000" algn="tl" rotWithShape="0">
                    <a:srgbClr val="000000">
                      <a:alpha val="65000"/>
                    </a:srgbClr>
                  </a:outerShdw>
                </a:effectLst>
              </a:rPr>
              <a:t>Chapter 30</a:t>
            </a:r>
          </a:p>
          <a:p>
            <a:pPr algn="ctr"/>
            <a:r>
              <a:rPr lang="en-US" sz="4000" b="1" spc="50" dirty="0" smtClean="0">
                <a:ln w="11430">
                  <a:solidFill>
                    <a:schemeClr val="accent2"/>
                  </a:solidFill>
                </a:ln>
                <a:solidFill>
                  <a:srgbClr val="0070C0"/>
                </a:solidFill>
                <a:effectLst>
                  <a:outerShdw blurRad="76200" dist="50800" dir="5400000" algn="tl" rotWithShape="0">
                    <a:srgbClr val="000000">
                      <a:alpha val="65000"/>
                    </a:srgbClr>
                  </a:outerShdw>
                </a:effectLst>
              </a:rPr>
              <a:t>Toward Cheap,</a:t>
            </a:r>
            <a:br>
              <a:rPr lang="en-US" sz="4000" b="1" spc="50" dirty="0" smtClean="0">
                <a:ln w="11430">
                  <a:solidFill>
                    <a:schemeClr val="accent2"/>
                  </a:solidFill>
                </a:ln>
                <a:solidFill>
                  <a:srgbClr val="0070C0"/>
                </a:solidFill>
                <a:effectLst>
                  <a:outerShdw blurRad="76200" dist="50800" dir="5400000" algn="tl" rotWithShape="0">
                    <a:srgbClr val="000000">
                      <a:alpha val="65000"/>
                    </a:srgbClr>
                  </a:outerShdw>
                </a:effectLst>
              </a:rPr>
            </a:br>
            <a:r>
              <a:rPr lang="en-US" sz="4000" b="1" spc="50" dirty="0" smtClean="0">
                <a:ln w="11430">
                  <a:solidFill>
                    <a:schemeClr val="accent2"/>
                  </a:solidFill>
                </a:ln>
                <a:solidFill>
                  <a:srgbClr val="0070C0"/>
                </a:solidFill>
                <a:effectLst>
                  <a:outerShdw blurRad="76200" dist="50800" dir="5400000" algn="tl" rotWithShape="0">
                    <a:srgbClr val="000000">
                      <a:alpha val="65000"/>
                    </a:srgbClr>
                  </a:outerShdw>
                </a:effectLst>
              </a:rPr>
              <a:t>Abundant Energy</a:t>
            </a:r>
            <a:endParaRPr lang="en-US" sz="3600" b="1" cap="none" spc="50" dirty="0">
              <a:ln w="11430">
                <a:solidFill>
                  <a:schemeClr val="accent2"/>
                </a:solidFill>
              </a:ln>
              <a:solidFill>
                <a:srgbClr val="0070C0"/>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589099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02138" cy="1631216"/>
          </a:xfrm>
          <a:prstGeom prst="rect">
            <a:avLst/>
          </a:prstGeom>
          <a:noFill/>
        </p:spPr>
        <p:txBody>
          <a:bodyPr wrap="square" rtlCol="0">
            <a:spAutoFit/>
          </a:bodyPr>
          <a:lstStyle/>
          <a:p>
            <a:pPr algn="ctr"/>
            <a:r>
              <a:rPr lang="en-US" sz="2000" b="1" dirty="0" smtClean="0"/>
              <a:t>"...over the long term, societies that expand and improve their energy supplies overwhelm those that don't.  The paramount objective of US energy policy should be to promote abundant supplies of cheap energy and to facilitate their distribution and consumption.“</a:t>
            </a:r>
          </a:p>
          <a:p>
            <a:r>
              <a:rPr lang="en-US" sz="2000" b="1" dirty="0" smtClean="0"/>
              <a:t>- Peter Huber and Mark Mills, Authors of </a:t>
            </a:r>
            <a:r>
              <a:rPr lang="en-US" sz="2000" b="1" i="1" dirty="0" smtClean="0"/>
              <a:t>The Bottomless Well</a:t>
            </a:r>
          </a:p>
        </p:txBody>
      </p:sp>
      <p:sp>
        <p:nvSpPr>
          <p:cNvPr id="4" name="TextBox 3"/>
          <p:cNvSpPr txBox="1"/>
          <p:nvPr/>
        </p:nvSpPr>
        <p:spPr>
          <a:xfrm>
            <a:off x="502969" y="2743200"/>
            <a:ext cx="8153400" cy="3754874"/>
          </a:xfrm>
          <a:prstGeom prst="rect">
            <a:avLst/>
          </a:prstGeom>
          <a:noFill/>
        </p:spPr>
        <p:txBody>
          <a:bodyPr wrap="square" rtlCol="0">
            <a:spAutoFit/>
          </a:bodyPr>
          <a:lstStyle/>
          <a:p>
            <a:pPr marL="285750" indent="-285750">
              <a:lnSpc>
                <a:spcPct val="150000"/>
              </a:lnSpc>
              <a:buFont typeface="Arial" pitchFamily="34" charset="0"/>
              <a:buChar char="•"/>
            </a:pPr>
            <a:r>
              <a:rPr lang="en-US" sz="1600" dirty="0" smtClean="0"/>
              <a:t>In November 2009, American unemployment hit 10.2%</a:t>
            </a:r>
          </a:p>
          <a:p>
            <a:pPr marL="285750" indent="-285750">
              <a:lnSpc>
                <a:spcPct val="150000"/>
              </a:lnSpc>
              <a:buFont typeface="Arial" pitchFamily="34" charset="0"/>
              <a:buChar char="•"/>
            </a:pPr>
            <a:r>
              <a:rPr lang="en-US" sz="1600" dirty="0" smtClean="0"/>
              <a:t>Unemployment hovers at 7.7% in February 2013 (14.3% if underemployment is counted)</a:t>
            </a:r>
          </a:p>
          <a:p>
            <a:pPr marL="285750" indent="-285750">
              <a:lnSpc>
                <a:spcPct val="150000"/>
              </a:lnSpc>
              <a:buFont typeface="Arial" pitchFamily="34" charset="0"/>
              <a:buChar char="•"/>
            </a:pPr>
            <a:r>
              <a:rPr lang="en-US" sz="1600" dirty="0" smtClean="0"/>
              <a:t>Bryce estimates 1 of every 6 Americans is below the poverty line,</a:t>
            </a:r>
          </a:p>
          <a:p>
            <a:pPr marL="742950" lvl="1" indent="-285750">
              <a:lnSpc>
                <a:spcPct val="150000"/>
              </a:lnSpc>
              <a:buFont typeface="Arial" pitchFamily="34" charset="0"/>
              <a:buChar char="•"/>
            </a:pPr>
            <a:r>
              <a:rPr lang="en-US" sz="1600" dirty="0" smtClean="0"/>
              <a:t>1 in 5 children, 1 in 3 African-American children</a:t>
            </a:r>
          </a:p>
          <a:p>
            <a:pPr marL="285750" indent="-285750">
              <a:lnSpc>
                <a:spcPct val="150000"/>
              </a:lnSpc>
              <a:buFont typeface="Arial" pitchFamily="34" charset="0"/>
              <a:buChar char="•"/>
            </a:pPr>
            <a:r>
              <a:rPr lang="en-US" sz="1600" dirty="0" smtClean="0"/>
              <a:t>Enron, Madoff, Kozlowski, The Iraq War… hideously expensive and highly public events erode concern for the environment over concern for survival</a:t>
            </a:r>
          </a:p>
          <a:p>
            <a:endParaRPr lang="en-US" sz="1600" dirty="0"/>
          </a:p>
          <a:p>
            <a:endParaRPr lang="en-US" dirty="0"/>
          </a:p>
          <a:p>
            <a:pPr algn="ctr"/>
            <a:r>
              <a:rPr lang="en-US" sz="2000" dirty="0" smtClean="0"/>
              <a:t>56% of Americans “say they are not willing to pay more in taxes and utility costs to generate cleaner energy and fight global warming.”</a:t>
            </a:r>
          </a:p>
          <a:p>
            <a:pPr algn="ctr"/>
            <a:r>
              <a:rPr lang="en-US" sz="2000" dirty="0" smtClean="0"/>
              <a:t>-Rasmussen Reports</a:t>
            </a:r>
            <a:endParaRPr lang="en-US" sz="2000" dirty="0"/>
          </a:p>
        </p:txBody>
      </p:sp>
    </p:spTree>
    <p:extLst>
      <p:ext uri="{BB962C8B-B14F-4D97-AF65-F5344CB8AC3E}">
        <p14:creationId xmlns:p14="http://schemas.microsoft.com/office/powerpoint/2010/main" val="1295359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0105"/>
            <a:ext cx="9144000" cy="76944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“Cheap Energy Must Be the Priority.”</a:t>
            </a:r>
            <a:endParaRPr lang="en-US" sz="4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TextBox 2"/>
          <p:cNvSpPr txBox="1"/>
          <p:nvPr/>
        </p:nvSpPr>
        <p:spPr>
          <a:xfrm>
            <a:off x="228600" y="1600200"/>
            <a:ext cx="3886200" cy="1477328"/>
          </a:xfrm>
          <a:prstGeom prst="rect">
            <a:avLst/>
          </a:prstGeom>
          <a:noFill/>
        </p:spPr>
        <p:txBody>
          <a:bodyPr wrap="square" rtlCol="0">
            <a:spAutoFit/>
          </a:bodyPr>
          <a:lstStyle/>
          <a:p>
            <a:r>
              <a:rPr lang="en-US" dirty="0"/>
              <a:t>Cheap </a:t>
            </a:r>
            <a:r>
              <a:rPr lang="en-US" dirty="0" smtClean="0"/>
              <a:t>Energy will help humanity</a:t>
            </a:r>
          </a:p>
          <a:p>
            <a:pPr marL="742950" lvl="1" indent="-285750">
              <a:buFont typeface="Arial" pitchFamily="34" charset="0"/>
              <a:buChar char="•"/>
            </a:pPr>
            <a:r>
              <a:rPr lang="en-US" dirty="0" smtClean="0"/>
              <a:t>adapt </a:t>
            </a:r>
            <a:r>
              <a:rPr lang="en-US" dirty="0"/>
              <a:t>to changing </a:t>
            </a:r>
            <a:r>
              <a:rPr lang="en-US" dirty="0" smtClean="0"/>
              <a:t>climate</a:t>
            </a:r>
          </a:p>
          <a:p>
            <a:pPr marL="742950" lvl="1" indent="-285750">
              <a:buFont typeface="Arial" pitchFamily="34" charset="0"/>
              <a:buChar char="•"/>
            </a:pPr>
            <a:r>
              <a:rPr lang="en-US" dirty="0" smtClean="0"/>
              <a:t>produce </a:t>
            </a:r>
            <a:r>
              <a:rPr lang="en-US" dirty="0"/>
              <a:t>more potable </a:t>
            </a:r>
            <a:r>
              <a:rPr lang="en-US" dirty="0" smtClean="0"/>
              <a:t>water</a:t>
            </a:r>
          </a:p>
          <a:p>
            <a:pPr marL="742950" lvl="1" indent="-285750">
              <a:buFont typeface="Arial" pitchFamily="34" charset="0"/>
              <a:buChar char="•"/>
            </a:pPr>
            <a:r>
              <a:rPr lang="en-US" dirty="0" smtClean="0"/>
              <a:t>enable better mobility</a:t>
            </a:r>
          </a:p>
          <a:p>
            <a:pPr marL="742950" lvl="1" indent="-285750">
              <a:buFont typeface="Arial" pitchFamily="34" charset="0"/>
              <a:buChar char="•"/>
            </a:pPr>
            <a:r>
              <a:rPr lang="en-US" dirty="0" smtClean="0"/>
              <a:t>ensure greater productivity</a:t>
            </a:r>
            <a:endParaRPr lang="en-US" dirty="0"/>
          </a:p>
        </p:txBody>
      </p:sp>
      <p:sp>
        <p:nvSpPr>
          <p:cNvPr id="5" name="TextBox 4"/>
          <p:cNvSpPr txBox="1"/>
          <p:nvPr/>
        </p:nvSpPr>
        <p:spPr>
          <a:xfrm>
            <a:off x="671763" y="5943600"/>
            <a:ext cx="7800474" cy="369332"/>
          </a:xfrm>
          <a:prstGeom prst="rect">
            <a:avLst/>
          </a:prstGeom>
          <a:noFill/>
        </p:spPr>
        <p:txBody>
          <a:bodyPr wrap="square" rtlCol="0">
            <a:spAutoFit/>
          </a:bodyPr>
          <a:lstStyle/>
          <a:p>
            <a:pPr algn="ctr"/>
            <a:r>
              <a:rPr lang="en-US" dirty="0" smtClean="0"/>
              <a:t>“Americans must reject the notion that energy should be scarce and expensive.”</a:t>
            </a:r>
            <a:endParaRPr lang="en-US" dirty="0"/>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895600"/>
            <a:ext cx="4276725" cy="284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01774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828801"/>
            <a:ext cx="4876800"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0" y="40105"/>
            <a:ext cx="9296400" cy="2308324"/>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"We must understand… </a:t>
            </a:r>
            <a:br>
              <a:rPr lang="en-US"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that facts are better than dreams."</a:t>
            </a:r>
          </a:p>
          <a:p>
            <a:pPr algn="ctr"/>
            <a:endParaRPr lang="en-US"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TextBox 4"/>
          <p:cNvSpPr txBox="1"/>
          <p:nvPr/>
        </p:nvSpPr>
        <p:spPr>
          <a:xfrm>
            <a:off x="152400" y="1828800"/>
            <a:ext cx="8839200" cy="830997"/>
          </a:xfrm>
          <a:prstGeom prst="rect">
            <a:avLst/>
          </a:prstGeom>
          <a:noFill/>
        </p:spPr>
        <p:txBody>
          <a:bodyPr wrap="square" rtlCol="0">
            <a:spAutoFit/>
          </a:bodyPr>
          <a:lstStyle/>
          <a:p>
            <a:r>
              <a:rPr lang="en-US" sz="1600" dirty="0" smtClean="0"/>
              <a:t>"Natural gas and nuclear power offer the best no-regrets energy policy because they reduce the volumes of neurotoxins released into the environment, cut solid waste production, slash greenhouse gasses, eliminate air pollution, and obviate the need for carbon capture and sequestration."</a:t>
            </a:r>
          </a:p>
        </p:txBody>
      </p:sp>
      <p:sp>
        <p:nvSpPr>
          <p:cNvPr id="7" name="TextBox 6"/>
          <p:cNvSpPr txBox="1"/>
          <p:nvPr/>
        </p:nvSpPr>
        <p:spPr>
          <a:xfrm>
            <a:off x="1447800" y="3934361"/>
            <a:ext cx="6705599" cy="1446550"/>
          </a:xfrm>
          <a:prstGeom prst="rect">
            <a:avLst/>
          </a:prstGeom>
          <a:noFill/>
        </p:spPr>
        <p:txBody>
          <a:bodyPr wrap="square" rtlCol="0">
            <a:spAutoFit/>
          </a:bodyPr>
          <a:lstStyle/>
          <a:p>
            <a:pPr algn="ctr"/>
            <a:r>
              <a:rPr lang="en-US" sz="1600" dirty="0" smtClean="0"/>
              <a:t>"There is no silver bullet.  We cannot rely solely on wind and solar power to fuel our economy.  Nor can we solely focus on hydrocarbons and nuclear power.  We will need all of those sources, because it is the nature of civilization to use energy.  More energy means more power.  And we are, all of us, </a:t>
            </a:r>
          </a:p>
          <a:p>
            <a:pPr algn="ctr"/>
            <a:r>
              <a:rPr lang="en-US" sz="2400" dirty="0">
                <a:solidFill>
                  <a:srgbClr val="FF0000"/>
                </a:solidFill>
              </a:rPr>
              <a:t>P</a:t>
            </a:r>
            <a:r>
              <a:rPr lang="en-US" sz="2400" dirty="0" smtClean="0">
                <a:solidFill>
                  <a:srgbClr val="FF0000"/>
                </a:solidFill>
              </a:rPr>
              <a:t>ower Hungry</a:t>
            </a:r>
            <a:r>
              <a:rPr lang="en-US" sz="1600" dirty="0" smtClean="0"/>
              <a:t>."</a:t>
            </a:r>
          </a:p>
        </p:txBody>
      </p:sp>
    </p:spTree>
    <p:extLst>
      <p:ext uri="{BB962C8B-B14F-4D97-AF65-F5344CB8AC3E}">
        <p14:creationId xmlns:p14="http://schemas.microsoft.com/office/powerpoint/2010/main" val="2415341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10" presetClass="exit" presetSubtype="0" fill="hold" nodeType="afterEffect">
                                  <p:stCondLst>
                                    <p:cond delay="0"/>
                                  </p:stCondLst>
                                  <p:childTnLst>
                                    <p:animEffect transition="out" filter="fade">
                                      <p:cBhvr>
                                        <p:cTn id="10" dur="2300"/>
                                        <p:tgtEl>
                                          <p:spTgt spid="2049"/>
                                        </p:tgtEl>
                                      </p:cBhvr>
                                    </p:animEffect>
                                    <p:set>
                                      <p:cBhvr>
                                        <p:cTn id="11" dur="1" fill="hold">
                                          <p:stCondLst>
                                            <p:cond delay="2299"/>
                                          </p:stCondLst>
                                        </p:cTn>
                                        <p:tgtEl>
                                          <p:spTgt spid="2049"/>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arn(inVertical)">
                                      <p:cBhvr>
                                        <p:cTn id="16" dur="2000"/>
                                        <p:tgtEl>
                                          <p:spTgt spid="5"/>
                                        </p:tgtEl>
                                      </p:cBhvr>
                                    </p:animEffect>
                                  </p:childTnLst>
                                </p:cTn>
                              </p:par>
                            </p:childTnLst>
                          </p:cTn>
                        </p:par>
                        <p:par>
                          <p:cTn id="17" fill="hold">
                            <p:stCondLst>
                              <p:cond delay="2000"/>
                            </p:stCondLst>
                            <p:childTnLst>
                              <p:par>
                                <p:cTn id="18" presetID="42" presetClass="entr" presetSubtype="0" fill="hold" grpId="0" nodeType="afterEffect">
                                  <p:stCondLst>
                                    <p:cond delay="10000"/>
                                  </p:stCondLst>
                                  <p:iterate type="wd">
                                    <p:tmPct val="25000"/>
                                  </p:iterate>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0105"/>
            <a:ext cx="9296400"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Questions?</a:t>
            </a:r>
          </a:p>
        </p:txBody>
      </p:sp>
    </p:spTree>
    <p:extLst>
      <p:ext uri="{BB962C8B-B14F-4D97-AF65-F5344CB8AC3E}">
        <p14:creationId xmlns:p14="http://schemas.microsoft.com/office/powerpoint/2010/main" val="1596580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331</Words>
  <Application>Microsoft Office PowerPoint</Application>
  <PresentationFormat>On-screen Show (4:3)</PresentationFormat>
  <Paragraphs>26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Olsen, Friend W.</dc:creator>
  <cp:lastModifiedBy>Olsen, Friend W.</cp:lastModifiedBy>
  <cp:revision>21</cp:revision>
  <dcterms:created xsi:type="dcterms:W3CDTF">2013-03-28T15:39:08Z</dcterms:created>
  <dcterms:modified xsi:type="dcterms:W3CDTF">2013-03-28T19:36:47Z</dcterms:modified>
</cp:coreProperties>
</file>