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  <p:sldId id="263" r:id="rId11"/>
    <p:sldId id="268" r:id="rId12"/>
    <p:sldId id="264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16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E0D9-6182-45FF-B869-4A0BE91EB345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6E5D5-1DAF-4D10-8A80-D80468B88F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E0D9-6182-45FF-B869-4A0BE91EB345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E5D5-1DAF-4D10-8A80-D80468B88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E0D9-6182-45FF-B869-4A0BE91EB345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E5D5-1DAF-4D10-8A80-D80468B88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E0D9-6182-45FF-B869-4A0BE91EB345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E5D5-1DAF-4D10-8A80-D80468B88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E0D9-6182-45FF-B869-4A0BE91EB345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E5D5-1DAF-4D10-8A80-D80468B88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E0D9-6182-45FF-B869-4A0BE91EB345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E5D5-1DAF-4D10-8A80-D80468B88F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E0D9-6182-45FF-B869-4A0BE91EB345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E5D5-1DAF-4D10-8A80-D80468B88F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E0D9-6182-45FF-B869-4A0BE91EB345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E5D5-1DAF-4D10-8A80-D80468B88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E0D9-6182-45FF-B869-4A0BE91EB345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E5D5-1DAF-4D10-8A80-D80468B88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E0D9-6182-45FF-B869-4A0BE91EB345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E5D5-1DAF-4D10-8A80-D80468B88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E0D9-6182-45FF-B869-4A0BE91EB345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E5D5-1DAF-4D10-8A80-D80468B88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DFAE0D9-6182-45FF-B869-4A0BE91EB345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B96E5D5-1DAF-4D10-8A80-D80468B88F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28: Future Nukes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Fountain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5200" cy="1154097"/>
          </a:xfrm>
        </p:spPr>
        <p:txBody>
          <a:bodyPr/>
          <a:lstStyle/>
          <a:p>
            <a:r>
              <a:rPr lang="en-US" dirty="0" smtClean="0"/>
              <a:t>Thorium Reactors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315200" cy="3539527"/>
          </a:xfrm>
        </p:spPr>
        <p:txBody>
          <a:bodyPr/>
          <a:lstStyle/>
          <a:p>
            <a:r>
              <a:rPr lang="en-US" dirty="0" smtClean="0"/>
              <a:t>Do not produce plutonium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4x more abundant than Uranium </a:t>
            </a:r>
          </a:p>
          <a:p>
            <a:pPr lvl="1"/>
            <a:r>
              <a:rPr lang="en-US" dirty="0" smtClean="0"/>
              <a:t>US holds approximately 20% of world supply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5-15% cheaper than Uranium </a:t>
            </a:r>
          </a:p>
          <a:p>
            <a:endParaRPr lang="en-US" dirty="0" smtClean="0"/>
          </a:p>
          <a:p>
            <a:r>
              <a:rPr lang="en-US" dirty="0" smtClean="0"/>
              <a:t>Can be re-enriched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5200" cy="1154097"/>
          </a:xfrm>
        </p:spPr>
        <p:txBody>
          <a:bodyPr/>
          <a:lstStyle/>
          <a:p>
            <a:r>
              <a:rPr lang="en-US" dirty="0" smtClean="0"/>
              <a:t>What’s the hold 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943" y="1524000"/>
            <a:ext cx="7315200" cy="3539527"/>
          </a:xfrm>
        </p:spPr>
        <p:txBody>
          <a:bodyPr/>
          <a:lstStyle/>
          <a:p>
            <a:r>
              <a:rPr lang="en-US" dirty="0" smtClean="0"/>
              <a:t>Negative public perception</a:t>
            </a:r>
          </a:p>
          <a:p>
            <a:endParaRPr lang="en-US" dirty="0"/>
          </a:p>
          <a:p>
            <a:r>
              <a:rPr lang="en-US" dirty="0" smtClean="0"/>
              <a:t>Regulations, regulations, regulations</a:t>
            </a:r>
            <a:endParaRPr lang="en-US" dirty="0"/>
          </a:p>
        </p:txBody>
      </p:sp>
      <p:pic>
        <p:nvPicPr>
          <p:cNvPr id="4098" name="Picture 2" descr="green_energy_share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95600"/>
            <a:ext cx="5328991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4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773097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1"/>
            <a:ext cx="7315200" cy="4632960"/>
          </a:xfrm>
        </p:spPr>
        <p:txBody>
          <a:bodyPr/>
          <a:lstStyle/>
          <a:p>
            <a:r>
              <a:rPr lang="en-US" dirty="0" smtClean="0"/>
              <a:t>Energy demands are growing, need more power</a:t>
            </a:r>
          </a:p>
          <a:p>
            <a:endParaRPr lang="en-US" dirty="0"/>
          </a:p>
          <a:p>
            <a:r>
              <a:rPr lang="en-US" dirty="0" smtClean="0"/>
              <a:t>Nuclear power is one of the best, cleanest large scale energy production methods but concerns still exist</a:t>
            </a:r>
          </a:p>
          <a:p>
            <a:endParaRPr lang="en-US" dirty="0"/>
          </a:p>
          <a:p>
            <a:r>
              <a:rPr lang="en-US" dirty="0" smtClean="0"/>
              <a:t>Concerns are being alleviated with new technologies and responsible handling</a:t>
            </a:r>
          </a:p>
          <a:p>
            <a:pPr lvl="1"/>
            <a:r>
              <a:rPr lang="en-US" dirty="0" smtClean="0"/>
              <a:t>Reactors are becoming smaller, cheaper, and safer</a:t>
            </a:r>
          </a:p>
          <a:p>
            <a:endParaRPr lang="en-US" dirty="0"/>
          </a:p>
          <a:p>
            <a:r>
              <a:rPr lang="en-US" dirty="0" smtClean="0"/>
              <a:t>Regulations make it difficult to obtain licenses for new plants and designs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31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849297"/>
          </a:xfrm>
        </p:spPr>
        <p:txBody>
          <a:bodyPr/>
          <a:lstStyle/>
          <a:p>
            <a:r>
              <a:rPr lang="en-US" dirty="0" smtClean="0"/>
              <a:t>Quiz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632961"/>
          </a:xfrm>
        </p:spPr>
        <p:txBody>
          <a:bodyPr/>
          <a:lstStyle/>
          <a:p>
            <a:r>
              <a:rPr lang="en-US" dirty="0" smtClean="0"/>
              <a:t>Energy demand is expected to _________ in the coming years.</a:t>
            </a:r>
          </a:p>
          <a:p>
            <a:pPr lvl="1"/>
            <a:r>
              <a:rPr lang="en-US" dirty="0" smtClean="0"/>
              <a:t>Answer - Increase</a:t>
            </a:r>
          </a:p>
          <a:p>
            <a:pPr lvl="1"/>
            <a:endParaRPr lang="en-US" dirty="0"/>
          </a:p>
          <a:p>
            <a:r>
              <a:rPr lang="en-US" dirty="0" smtClean="0"/>
              <a:t>List two concerns associated with nuclear power that must be addressed.</a:t>
            </a:r>
          </a:p>
          <a:p>
            <a:pPr lvl="1"/>
            <a:r>
              <a:rPr lang="en-US" dirty="0" smtClean="0"/>
              <a:t>Answer(s) – Meltdown/accident, fallout, cost, size, nuclear waste, etc.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What are three types of safer, more efficient nuclear reactors that are being researched for the future?</a:t>
            </a:r>
          </a:p>
          <a:p>
            <a:pPr lvl="1"/>
            <a:r>
              <a:rPr lang="en-US" dirty="0" smtClean="0"/>
              <a:t>Answer - Modular Reactors, Pebble Bed Reactors, and Thorium Reactors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1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Demands Are Growing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Demands grew by 9% annually in the 1950’s</a:t>
            </a:r>
          </a:p>
          <a:p>
            <a:endParaRPr lang="en-US" dirty="0"/>
          </a:p>
          <a:p>
            <a:r>
              <a:rPr lang="en-US" dirty="0" smtClean="0"/>
              <a:t>Increases in economic efficiency led to decreased increases in energy demand per year</a:t>
            </a:r>
          </a:p>
          <a:p>
            <a:pPr lvl="1"/>
            <a:r>
              <a:rPr lang="en-US" dirty="0" smtClean="0"/>
              <a:t>1.1%  growth per year in mid 2000’s</a:t>
            </a:r>
          </a:p>
          <a:p>
            <a:pPr lvl="1"/>
            <a:r>
              <a:rPr lang="en-US" dirty="0" smtClean="0"/>
              <a:t>Fell in 2008, 2009 but is expected to rise again </a:t>
            </a:r>
          </a:p>
          <a:p>
            <a:pPr lvl="1"/>
            <a:endParaRPr lang="en-US" dirty="0"/>
          </a:p>
          <a:p>
            <a:r>
              <a:rPr lang="en-US" dirty="0" smtClean="0"/>
              <a:t>EIA estimates 14% increase in demand by 2030, a 30% increase from 2007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0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Nuclear Power: Option?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growing energy demands, need more options for power</a:t>
            </a:r>
          </a:p>
          <a:p>
            <a:pPr lvl="1"/>
            <a:r>
              <a:rPr lang="en-US" dirty="0" smtClean="0"/>
              <a:t>Push for cost effective AND green energy</a:t>
            </a:r>
          </a:p>
          <a:p>
            <a:endParaRPr lang="en-US" dirty="0"/>
          </a:p>
          <a:p>
            <a:r>
              <a:rPr lang="en-US" dirty="0" smtClean="0"/>
              <a:t>Nuclear energy seen as great possibility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Proponents claim the following:</a:t>
            </a:r>
          </a:p>
          <a:p>
            <a:pPr lvl="1"/>
            <a:r>
              <a:rPr lang="en-US" dirty="0" smtClean="0"/>
              <a:t>High energy density</a:t>
            </a:r>
          </a:p>
          <a:p>
            <a:pPr lvl="1"/>
            <a:r>
              <a:rPr lang="en-US" dirty="0" smtClean="0"/>
              <a:t>No CO</a:t>
            </a:r>
            <a:r>
              <a:rPr lang="en-US" baseline="-25000" dirty="0" smtClean="0"/>
              <a:t>2</a:t>
            </a:r>
            <a:r>
              <a:rPr lang="en-US" dirty="0" smtClean="0"/>
              <a:t> emissions (green!)</a:t>
            </a:r>
          </a:p>
          <a:p>
            <a:pPr lvl="1"/>
            <a:r>
              <a:rPr lang="en-US" dirty="0" smtClean="0"/>
              <a:t>Long lasting source of power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Critics claim the following:</a:t>
            </a:r>
          </a:p>
          <a:p>
            <a:pPr lvl="1"/>
            <a:r>
              <a:rPr lang="en-US" dirty="0" smtClean="0"/>
              <a:t>Huge, cost ineffective reactors</a:t>
            </a:r>
          </a:p>
          <a:p>
            <a:pPr lvl="1"/>
            <a:r>
              <a:rPr lang="en-US" dirty="0" smtClean="0"/>
              <a:t>Great danger of nuclear waste, weapon proliferation, accidents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5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/>
          <a:lstStyle/>
          <a:p>
            <a:r>
              <a:rPr lang="en-US" dirty="0" smtClean="0"/>
              <a:t>Who is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Concerns are valid</a:t>
            </a:r>
          </a:p>
          <a:p>
            <a:pPr lvl="1"/>
            <a:r>
              <a:rPr lang="en-US" dirty="0" smtClean="0"/>
              <a:t>Accidents (Chernobyl, Three Mile Island, Japan, etc.)</a:t>
            </a:r>
          </a:p>
          <a:p>
            <a:pPr lvl="1"/>
            <a:r>
              <a:rPr lang="en-US" dirty="0" smtClean="0"/>
              <a:t>Nuclear waste</a:t>
            </a:r>
          </a:p>
          <a:p>
            <a:pPr lvl="1"/>
            <a:r>
              <a:rPr lang="en-US" dirty="0" smtClean="0"/>
              <a:t>Weapon proliferation</a:t>
            </a:r>
          </a:p>
          <a:p>
            <a:pPr lvl="1"/>
            <a:r>
              <a:rPr lang="en-US" dirty="0" smtClean="0"/>
              <a:t>Cost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BUT there is continual improvement in cost effectiveness and safety</a:t>
            </a:r>
          </a:p>
          <a:p>
            <a:pPr lvl="1"/>
            <a:r>
              <a:rPr lang="en-US" dirty="0" smtClean="0"/>
              <a:t>Engineers must disprove negative perceptions to public</a:t>
            </a:r>
          </a:p>
          <a:p>
            <a:pPr lvl="1"/>
            <a:r>
              <a:rPr lang="en-US" dirty="0" smtClean="0"/>
              <a:t>Highly trained professionals should be in charge of such operations</a:t>
            </a:r>
          </a:p>
          <a:p>
            <a:pPr lvl="2"/>
            <a:r>
              <a:rPr lang="en-US" dirty="0" smtClean="0"/>
              <a:t>In over 5,400 reactor years US Navy has never had a reactor accident</a:t>
            </a:r>
          </a:p>
          <a:p>
            <a:pPr lvl="2"/>
            <a:r>
              <a:rPr lang="en-US" dirty="0" smtClean="0"/>
              <a:t>First nuclear sub launched in 1954</a:t>
            </a:r>
          </a:p>
          <a:p>
            <a:endParaRPr lang="en-US" dirty="0"/>
          </a:p>
          <a:p>
            <a:r>
              <a:rPr lang="en-US" dirty="0" smtClean="0"/>
              <a:t>New models being created to address issues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Modular Reactors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Pebble Bed Design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Thorium Fuel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315200" cy="1154097"/>
          </a:xfrm>
        </p:spPr>
        <p:txBody>
          <a:bodyPr/>
          <a:lstStyle/>
          <a:p>
            <a:r>
              <a:rPr lang="en-US" dirty="0" smtClean="0"/>
              <a:t>Modular Reactors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3539527"/>
          </a:xfrm>
        </p:spPr>
        <p:txBody>
          <a:bodyPr>
            <a:normAutofit/>
          </a:bodyPr>
          <a:lstStyle/>
          <a:p>
            <a:r>
              <a:rPr lang="en-US" dirty="0" smtClean="0"/>
              <a:t>Small reactors, many 125 MW or less</a:t>
            </a:r>
          </a:p>
          <a:p>
            <a:endParaRPr lang="en-US" dirty="0"/>
          </a:p>
          <a:p>
            <a:r>
              <a:rPr lang="en-US" dirty="0" smtClean="0"/>
              <a:t>Many benefits to small reactors</a:t>
            </a:r>
          </a:p>
          <a:p>
            <a:pPr lvl="1"/>
            <a:r>
              <a:rPr lang="en-US" dirty="0" smtClean="0"/>
              <a:t>More cost effective</a:t>
            </a:r>
          </a:p>
          <a:p>
            <a:pPr lvl="2"/>
            <a:r>
              <a:rPr lang="en-US" dirty="0" smtClean="0"/>
              <a:t>Can use single or multiple units </a:t>
            </a:r>
            <a:r>
              <a:rPr lang="en-US" i="1" dirty="0" smtClean="0"/>
              <a:t>as needed</a:t>
            </a:r>
          </a:p>
          <a:p>
            <a:pPr lvl="2"/>
            <a:r>
              <a:rPr lang="en-US" dirty="0" smtClean="0"/>
              <a:t>Centralized production</a:t>
            </a:r>
          </a:p>
          <a:p>
            <a:pPr lvl="1"/>
            <a:r>
              <a:rPr lang="en-US" dirty="0" smtClean="0"/>
              <a:t>Underground construction safer, more secure</a:t>
            </a:r>
          </a:p>
          <a:p>
            <a:pPr marL="3200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315200" cy="1154097"/>
          </a:xfrm>
        </p:spPr>
        <p:txBody>
          <a:bodyPr/>
          <a:lstStyle/>
          <a:p>
            <a:r>
              <a:rPr lang="en-US" dirty="0" smtClean="0"/>
              <a:t>Modular Reactors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94969"/>
            <a:ext cx="4800600" cy="556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76949" y="1295400"/>
            <a:ext cx="40386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1: Schematic diagram of a modular reactor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1300" dirty="0" smtClean="0"/>
              <a:t>http://www.nrc.gov/reactors/advanced/nuscale.html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1320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73" y="0"/>
            <a:ext cx="7315200" cy="1154097"/>
          </a:xfrm>
        </p:spPr>
        <p:txBody>
          <a:bodyPr/>
          <a:lstStyle/>
          <a:p>
            <a:r>
              <a:rPr lang="en-US" dirty="0" smtClean="0"/>
              <a:t>Pebble Bed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273" y="1143000"/>
            <a:ext cx="7315200" cy="3539527"/>
          </a:xfrm>
        </p:spPr>
        <p:txBody>
          <a:bodyPr/>
          <a:lstStyle/>
          <a:p>
            <a:r>
              <a:rPr lang="en-US" dirty="0" smtClean="0"/>
              <a:t>Safe design that virtually eliminates possibility of catastrophic meltdown</a:t>
            </a:r>
          </a:p>
          <a:p>
            <a:pPr lvl="1"/>
            <a:r>
              <a:rPr lang="en-US" dirty="0" smtClean="0"/>
              <a:t>Nuclear material mixed in carbon “pebbles” that absorb neutrons and slow rate of fission</a:t>
            </a:r>
            <a:endParaRPr lang="en-US" dirty="0" smtClean="0"/>
          </a:p>
          <a:p>
            <a:pPr lvl="1"/>
            <a:r>
              <a:rPr lang="en-US" dirty="0" smtClean="0"/>
              <a:t>Cooled by inert gas, not water</a:t>
            </a:r>
          </a:p>
          <a:p>
            <a:pPr lvl="1"/>
            <a:r>
              <a:rPr lang="en-US" dirty="0" smtClean="0"/>
              <a:t>Thick, temperature resistant buildings</a:t>
            </a:r>
          </a:p>
          <a:p>
            <a:pPr lvl="1"/>
            <a:r>
              <a:rPr lang="en-US" dirty="0" smtClean="0"/>
              <a:t>Fuel cycle produces less plutonium</a:t>
            </a:r>
          </a:p>
          <a:p>
            <a:pPr lvl="1"/>
            <a:endParaRPr lang="en-US" dirty="0"/>
          </a:p>
        </p:txBody>
      </p:sp>
      <p:pic>
        <p:nvPicPr>
          <p:cNvPr id="1026" name="Picture 2" descr="Pebble bed rea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31870"/>
            <a:ext cx="3372873" cy="271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6536" y="6223827"/>
            <a:ext cx="4648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Figure 2: “Pebble” used as fuel in PBR’s</a:t>
            </a:r>
            <a:endParaRPr lang="en-US" sz="1500" dirty="0"/>
          </a:p>
        </p:txBody>
      </p:sp>
      <p:sp>
        <p:nvSpPr>
          <p:cNvPr id="6" name="Rectangle 5"/>
          <p:cNvSpPr/>
          <p:nvPr/>
        </p:nvSpPr>
        <p:spPr>
          <a:xfrm>
            <a:off x="1724537" y="6479097"/>
            <a:ext cx="61722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dirty="0" smtClean="0"/>
              <a:t>http://www.euronuclear.org/info/encyclopedia/p/pebble.htm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44517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757" y="228600"/>
            <a:ext cx="7315200" cy="1154097"/>
          </a:xfrm>
        </p:spPr>
        <p:txBody>
          <a:bodyPr/>
          <a:lstStyle/>
          <a:p>
            <a:r>
              <a:rPr lang="en-US" dirty="0" smtClean="0"/>
              <a:t>Pebble Bed Reactor</a:t>
            </a:r>
            <a:endParaRPr lang="en-US" dirty="0"/>
          </a:p>
        </p:txBody>
      </p:sp>
      <p:pic>
        <p:nvPicPr>
          <p:cNvPr id="4" name="Picture 4" descr="Nuclear power plant with pebble bed reacto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5105400" cy="449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6096000"/>
            <a:ext cx="7061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Figure 3: Schematic representation of PBR</a:t>
            </a:r>
          </a:p>
          <a:p>
            <a:pPr algn="ctr"/>
            <a:r>
              <a:rPr lang="en-US" sz="1500" dirty="0" smtClean="0"/>
              <a:t>http://www.euronuclear.org/info/encyclopedia/p/pebble.htm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0309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2043</TotalTime>
  <Words>518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Perspective</vt:lpstr>
      <vt:lpstr>Chapter 28: Future Nukes</vt:lpstr>
      <vt:lpstr>Energy Demands Are Growing</vt:lpstr>
      <vt:lpstr>Nuclear Power: Option?</vt:lpstr>
      <vt:lpstr>Nuclear Power</vt:lpstr>
      <vt:lpstr>Who is right?</vt:lpstr>
      <vt:lpstr>Modular Reactors</vt:lpstr>
      <vt:lpstr>Modular Reactors</vt:lpstr>
      <vt:lpstr>Pebble Bed Design</vt:lpstr>
      <vt:lpstr>Pebble Bed Reactor</vt:lpstr>
      <vt:lpstr>Thorium Reactors</vt:lpstr>
      <vt:lpstr>What’s the hold up?</vt:lpstr>
      <vt:lpstr>Conclusion</vt:lpstr>
      <vt:lpstr>Quiz Questions</vt:lpstr>
      <vt:lpstr>Questions? Comments?</vt:lpstr>
    </vt:vector>
  </TitlesOfParts>
  <Company>SDSMT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28: Future Nukes</dc:title>
  <dc:creator>Fountain, Timothy S.</dc:creator>
  <cp:lastModifiedBy>Fountain, Timothy S.</cp:lastModifiedBy>
  <cp:revision>20</cp:revision>
  <dcterms:created xsi:type="dcterms:W3CDTF">2013-03-26T05:21:56Z</dcterms:created>
  <dcterms:modified xsi:type="dcterms:W3CDTF">2013-03-27T15:25:08Z</dcterms:modified>
</cp:coreProperties>
</file>