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7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3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6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1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4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7C95-FACB-4EA8-95C9-D008DDC2D597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E949-7879-45DA-9422-2A3317193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67373" y="1600200"/>
            <a:ext cx="6019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Chapter 22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A Very Short History of American Natural Gas and Regulatory Stupidity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43773" y="56298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 321</a:t>
            </a:r>
          </a:p>
          <a:p>
            <a:pPr algn="ctr"/>
            <a:r>
              <a:rPr lang="en-US" dirty="0" smtClean="0"/>
              <a:t>Ian Markon</a:t>
            </a:r>
          </a:p>
          <a:p>
            <a:pPr algn="ctr"/>
            <a:r>
              <a:rPr lang="en-US" dirty="0" smtClean="0"/>
              <a:t>March 25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Power Hungry          		</a:t>
            </a:r>
            <a:r>
              <a:rPr lang="en-US" sz="2800" dirty="0" smtClean="0">
                <a:solidFill>
                  <a:schemeClr val="bg1"/>
                </a:solidFill>
              </a:rPr>
              <a:t>by Robert Bryce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Natural Gas – The Early Years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209800"/>
            <a:ext cx="373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Oil = Cash</a:t>
            </a:r>
            <a:endParaRPr lang="en-US" sz="2800" dirty="0"/>
          </a:p>
          <a:p>
            <a:pPr algn="ctr"/>
            <a:r>
              <a:rPr lang="en-US" sz="2800" dirty="0" smtClean="0"/>
              <a:t>	</a:t>
            </a:r>
            <a:endParaRPr lang="en-US" sz="28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Easy to store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Easy to transport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Easy to deal with dangers</a:t>
            </a:r>
            <a:endParaRPr lang="en-US" sz="2800" dirty="0"/>
          </a:p>
          <a:p>
            <a:pPr algn="ctr"/>
            <a:r>
              <a:rPr lang="en-US" sz="2800" dirty="0" smtClean="0"/>
              <a:t>	</a:t>
            </a:r>
            <a:endParaRPr lang="en-US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209800"/>
            <a:ext cx="373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Natural Gas = Trash</a:t>
            </a:r>
            <a:endParaRPr lang="en-US" sz="2800" dirty="0"/>
          </a:p>
          <a:p>
            <a:pPr algn="ctr"/>
            <a:r>
              <a:rPr lang="en-US" sz="2800" dirty="0" smtClean="0"/>
              <a:t>	</a:t>
            </a:r>
            <a:endParaRPr lang="en-US" sz="28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Cheap by-product of oil industry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Difficult to transport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u="sng" dirty="0" smtClean="0"/>
              <a:t>Blows up!</a:t>
            </a:r>
            <a:endParaRPr lang="en-US" sz="2800" u="sng" dirty="0"/>
          </a:p>
          <a:p>
            <a:pPr algn="ctr"/>
            <a:r>
              <a:rPr lang="en-US" sz="2800" dirty="0" smtClean="0"/>
              <a:t>	</a:t>
            </a:r>
            <a:endParaRPr lang="en-US" sz="2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Late 19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century to late 1940’s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5477946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Improvements in welding and pipe-forming technology slowly make transport of abundant natural gas more feasible.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72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Natural Gas – The Boom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133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1947 – Flaring of natural gas made illegal in Texas</a:t>
            </a:r>
          </a:p>
          <a:p>
            <a:endParaRPr lang="en-US" sz="2800" dirty="0" smtClean="0"/>
          </a:p>
          <a:p>
            <a:pPr algn="ctr"/>
            <a:r>
              <a:rPr lang="en-US" sz="2800" b="1" dirty="0" smtClean="0"/>
              <a:t>If you can’t burn it, sell it!</a:t>
            </a:r>
          </a:p>
          <a:p>
            <a:pPr algn="ctr"/>
            <a:endParaRPr lang="en-US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1949 to 1957 – U.S. </a:t>
            </a:r>
            <a:r>
              <a:rPr lang="en-US" sz="2800" dirty="0" smtClean="0"/>
              <a:t>natural gas consumption doubles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1958 – Natural gas overtakes coal to become second-largest primary energy source in U.S.</a:t>
            </a:r>
            <a:r>
              <a:rPr lang="en-US" sz="2800" dirty="0" smtClean="0"/>
              <a:t>	</a:t>
            </a:r>
            <a:endParaRPr lang="en-US" sz="28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1371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Late 1940’s to 1958</a:t>
            </a:r>
          </a:p>
        </p:txBody>
      </p:sp>
    </p:spTree>
    <p:extLst>
      <p:ext uri="{BB962C8B-B14F-4D97-AF65-F5344CB8AC3E}">
        <p14:creationId xmlns:p14="http://schemas.microsoft.com/office/powerpoint/2010/main" val="17519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Natural Gas – The Regulation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371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1950’s to 1987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19812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1954 – </a:t>
            </a:r>
            <a:r>
              <a:rPr lang="en-US" sz="2400" i="1" dirty="0" smtClean="0"/>
              <a:t>Phillips Petroleum Co. v. Wisconsin</a:t>
            </a:r>
            <a:r>
              <a:rPr lang="en-US" sz="2400" dirty="0" smtClean="0"/>
              <a:t>;  federal government given power to set interstate natural gas prices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1970’s – Natural gas shortages produced by government regulations put thousands out of work as utility companies were forced to choose between their customers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1978 – Federal government passes Industrial Fuel Use Act and Natural Gas Policy Act;  coal booms as natural gas is regulated out of the electricity-production industry</a:t>
            </a:r>
            <a:r>
              <a:rPr lang="en-US" sz="2400" dirty="0" smtClean="0"/>
              <a:t>	</a:t>
            </a:r>
            <a:r>
              <a:rPr lang="en-US" sz="2400" dirty="0" smtClean="0"/>
              <a:t> </a:t>
            </a:r>
            <a:r>
              <a:rPr lang="en-US" sz="2400" b="1" dirty="0" smtClean="0"/>
              <a:t>(irony?) </a:t>
            </a:r>
            <a:r>
              <a:rPr lang="en-US" sz="2400" dirty="0" smtClean="0"/>
              <a:t>and natural gas production plummets</a:t>
            </a:r>
            <a:endParaRPr lang="en-US" sz="24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000" b="1" u="sng" dirty="0"/>
          </a:p>
          <a:p>
            <a:pPr marL="457200" indent="-4572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19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Natural Gas – The Recovery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371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1987 to Present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1905000"/>
            <a:ext cx="8229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1987 – Federal government begins deregulating natural gas;  market slowly begins to recover</a:t>
            </a:r>
          </a:p>
          <a:p>
            <a:endParaRPr lang="en-US" sz="2800" dirty="0" smtClean="0"/>
          </a:p>
          <a:p>
            <a:r>
              <a:rPr lang="en-US" sz="2400" b="1" dirty="0" smtClean="0"/>
              <a:t>Natural Gas Reserves</a:t>
            </a:r>
          </a:p>
          <a:p>
            <a:endParaRPr lang="en-US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1989 – </a:t>
            </a:r>
            <a:r>
              <a:rPr lang="en-US" sz="2400" b="1" dirty="0" smtClean="0"/>
              <a:t>168 trillion </a:t>
            </a:r>
            <a:r>
              <a:rPr lang="en-US" sz="2400" dirty="0" smtClean="0"/>
              <a:t>cubic feet of proven gas reserves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2008 – </a:t>
            </a:r>
            <a:r>
              <a:rPr lang="en-US" sz="2400" b="1" dirty="0" smtClean="0"/>
              <a:t>237 trillion </a:t>
            </a:r>
            <a:r>
              <a:rPr lang="en-US" sz="2400" dirty="0" smtClean="0"/>
              <a:t>cubic feet of proven gas reserves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Over that twenty year period, the U.S. used </a:t>
            </a:r>
            <a:r>
              <a:rPr lang="en-US" sz="2400" b="1" dirty="0" smtClean="0"/>
              <a:t>390 trillion </a:t>
            </a:r>
            <a:r>
              <a:rPr lang="en-US" sz="2400" dirty="0" smtClean="0"/>
              <a:t>cubic feet of natural gas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“The more gas the nation produces, the more gas it finds” -- Bryce</a:t>
            </a:r>
          </a:p>
        </p:txBody>
      </p:sp>
    </p:spTree>
    <p:extLst>
      <p:ext uri="{BB962C8B-B14F-4D97-AF65-F5344CB8AC3E}">
        <p14:creationId xmlns:p14="http://schemas.microsoft.com/office/powerpoint/2010/main" val="17519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Questions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4478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 – Have government regulations on natural gas proven beneficial or detrimental?</a:t>
            </a:r>
          </a:p>
          <a:p>
            <a:endParaRPr lang="en-US" sz="2800" dirty="0"/>
          </a:p>
          <a:p>
            <a:r>
              <a:rPr lang="en-US" sz="2800" dirty="0" smtClean="0"/>
              <a:t>	</a:t>
            </a:r>
            <a:endParaRPr lang="en-US" sz="2800" u="sng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Q – Is the </a:t>
            </a:r>
            <a:r>
              <a:rPr lang="en-US" sz="2800" dirty="0" smtClean="0"/>
              <a:t>U.S. </a:t>
            </a:r>
            <a:r>
              <a:rPr lang="en-US" sz="2800" dirty="0" smtClean="0"/>
              <a:t>running out of natural gas?</a:t>
            </a:r>
          </a:p>
          <a:p>
            <a:endParaRPr lang="en-US" sz="2800" dirty="0"/>
          </a:p>
          <a:p>
            <a:r>
              <a:rPr lang="en-US" sz="2800" dirty="0" smtClean="0"/>
              <a:t>	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6224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Questions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4478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 – Have government regulations on natural gas proven beneficial or detrimental?</a:t>
            </a:r>
          </a:p>
          <a:p>
            <a:endParaRPr lang="en-US" sz="2800" dirty="0"/>
          </a:p>
          <a:p>
            <a:r>
              <a:rPr lang="en-US" sz="2800" dirty="0" smtClean="0"/>
              <a:t>	A – </a:t>
            </a:r>
            <a:r>
              <a:rPr lang="en-US" sz="2800" u="sng" dirty="0" smtClean="0"/>
              <a:t>detrimental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Q – Is the </a:t>
            </a:r>
            <a:r>
              <a:rPr lang="en-US" sz="2800" dirty="0" smtClean="0"/>
              <a:t>U.S. </a:t>
            </a:r>
            <a:r>
              <a:rPr lang="en-US" sz="2800" dirty="0" smtClean="0"/>
              <a:t>running out of natural gas?</a:t>
            </a:r>
          </a:p>
          <a:p>
            <a:endParaRPr lang="en-US" sz="2800" dirty="0"/>
          </a:p>
          <a:p>
            <a:r>
              <a:rPr lang="en-US" sz="2800" dirty="0" smtClean="0"/>
              <a:t>	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8329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-3390905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32385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086102" y="3390902"/>
            <a:ext cx="6858003" cy="761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" y="0"/>
            <a:ext cx="9133454" cy="686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3810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Questions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4478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 – Have government regulations on natural gas proven beneficial or detrimental?</a:t>
            </a:r>
          </a:p>
          <a:p>
            <a:endParaRPr lang="en-US" sz="2800" dirty="0"/>
          </a:p>
          <a:p>
            <a:r>
              <a:rPr lang="en-US" sz="2800" dirty="0" smtClean="0"/>
              <a:t>	A – </a:t>
            </a:r>
            <a:r>
              <a:rPr lang="en-US" sz="2800" u="sng" dirty="0" smtClean="0"/>
              <a:t>detrimental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Q – Is the </a:t>
            </a:r>
            <a:r>
              <a:rPr lang="en-US" sz="2800" dirty="0" smtClean="0"/>
              <a:t>U.S. </a:t>
            </a:r>
            <a:r>
              <a:rPr lang="en-US" sz="2800" dirty="0" smtClean="0"/>
              <a:t>running out of natural gas?</a:t>
            </a:r>
          </a:p>
          <a:p>
            <a:endParaRPr lang="en-US" sz="2800" dirty="0"/>
          </a:p>
          <a:p>
            <a:r>
              <a:rPr lang="en-US" sz="2800" dirty="0" smtClean="0"/>
              <a:t>	A – </a:t>
            </a:r>
            <a:r>
              <a:rPr lang="en-US" sz="2800" u="sng" dirty="0" smtClean="0"/>
              <a:t>no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8329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310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Markon, Ian S.</dc:creator>
  <cp:lastModifiedBy>Markon, Ian S.</cp:lastModifiedBy>
  <cp:revision>15</cp:revision>
  <dcterms:created xsi:type="dcterms:W3CDTF">2013-03-23T19:27:09Z</dcterms:created>
  <dcterms:modified xsi:type="dcterms:W3CDTF">2013-03-23T21:33:00Z</dcterms:modified>
</cp:coreProperties>
</file>