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handoutMasterIdLst>
    <p:handoutMasterId r:id="rId21"/>
  </p:handoutMasterIdLst>
  <p:sldIdLst>
    <p:sldId id="256" r:id="rId2"/>
    <p:sldId id="257" r:id="rId3"/>
    <p:sldId id="260" r:id="rId4"/>
    <p:sldId id="258" r:id="rId5"/>
    <p:sldId id="259" r:id="rId6"/>
    <p:sldId id="267" r:id="rId7"/>
    <p:sldId id="268" r:id="rId8"/>
    <p:sldId id="262" r:id="rId9"/>
    <p:sldId id="261" r:id="rId10"/>
    <p:sldId id="263" r:id="rId11"/>
    <p:sldId id="266" r:id="rId12"/>
    <p:sldId id="264" r:id="rId13"/>
    <p:sldId id="269" r:id="rId14"/>
    <p:sldId id="271" r:id="rId15"/>
    <p:sldId id="265" r:id="rId16"/>
    <p:sldId id="270" r:id="rId17"/>
    <p:sldId id="272" r:id="rId18"/>
    <p:sldId id="273"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78"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615510\Documents\percent%20change%20primary%20energy%20consump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1"/>
          <c:order val="0"/>
          <c:tx>
            <c:v>1978</c:v>
          </c:tx>
          <c:spPr>
            <a:solidFill>
              <a:schemeClr val="tx1">
                <a:lumMod val="75000"/>
                <a:lumOff val="25000"/>
              </a:schemeClr>
            </a:solidFill>
          </c:spPr>
          <c:invertIfNegative val="0"/>
          <c:cat>
            <c:strRef>
              <c:f>Sheet1!$C$7:$G$7</c:f>
              <c:strCache>
                <c:ptCount val="5"/>
                <c:pt idx="0">
                  <c:v>Oil</c:v>
                </c:pt>
                <c:pt idx="1">
                  <c:v>Natural Gas</c:v>
                </c:pt>
                <c:pt idx="2">
                  <c:v>Coal</c:v>
                </c:pt>
                <c:pt idx="3">
                  <c:v>Nuclear Energy</c:v>
                </c:pt>
                <c:pt idx="4">
                  <c:v>Hydro Electricity</c:v>
                </c:pt>
              </c:strCache>
            </c:strRef>
          </c:cat>
          <c:val>
            <c:numRef>
              <c:f>Sheet1!$C$9:$G$9</c:f>
              <c:numCache>
                <c:formatCode>_(* #,##0_);_(* \(#,##0\);_(* "-"??_);_(@_)</c:formatCode>
                <c:ptCount val="5"/>
                <c:pt idx="0">
                  <c:v>3058</c:v>
                </c:pt>
                <c:pt idx="1">
                  <c:v>1216.3</c:v>
                </c:pt>
                <c:pt idx="2">
                  <c:v>1741.8</c:v>
                </c:pt>
                <c:pt idx="3">
                  <c:v>140.19999999999999</c:v>
                </c:pt>
                <c:pt idx="4">
                  <c:v>554.04999999999995</c:v>
                </c:pt>
              </c:numCache>
            </c:numRef>
          </c:val>
        </c:ser>
        <c:ser>
          <c:idx val="0"/>
          <c:order val="1"/>
          <c:tx>
            <c:v>2011</c:v>
          </c:tx>
          <c:spPr>
            <a:solidFill>
              <a:srgbClr val="00B0F0"/>
            </a:solidFill>
          </c:spPr>
          <c:invertIfNegative val="0"/>
          <c:cat>
            <c:strRef>
              <c:f>Sheet1!$C$7:$G$7</c:f>
              <c:strCache>
                <c:ptCount val="5"/>
                <c:pt idx="0">
                  <c:v>Oil</c:v>
                </c:pt>
                <c:pt idx="1">
                  <c:v>Natural Gas</c:v>
                </c:pt>
                <c:pt idx="2">
                  <c:v>Coal</c:v>
                </c:pt>
                <c:pt idx="3">
                  <c:v>Nuclear Energy</c:v>
                </c:pt>
                <c:pt idx="4">
                  <c:v>Hydro Electricity</c:v>
                </c:pt>
              </c:strCache>
            </c:strRef>
          </c:cat>
          <c:val>
            <c:numRef>
              <c:f>Sheet1!$C$8:$G$8</c:f>
              <c:numCache>
                <c:formatCode>_(* #,##0_);_(* \(#,##0\);_(* "-"??_);_(@_)</c:formatCode>
                <c:ptCount val="5"/>
                <c:pt idx="0">
                  <c:v>4059.1</c:v>
                </c:pt>
                <c:pt idx="1">
                  <c:v>2905.6</c:v>
                </c:pt>
                <c:pt idx="2">
                  <c:v>3734.3</c:v>
                </c:pt>
                <c:pt idx="3">
                  <c:v>599.29999999999995</c:v>
                </c:pt>
                <c:pt idx="4">
                  <c:v>791.5</c:v>
                </c:pt>
              </c:numCache>
            </c:numRef>
          </c:val>
        </c:ser>
        <c:dLbls>
          <c:showLegendKey val="0"/>
          <c:showVal val="0"/>
          <c:showCatName val="0"/>
          <c:showSerName val="0"/>
          <c:showPercent val="0"/>
          <c:showBubbleSize val="0"/>
        </c:dLbls>
        <c:gapWidth val="150"/>
        <c:shape val="cylinder"/>
        <c:axId val="1414272"/>
        <c:axId val="1415808"/>
        <c:axId val="0"/>
      </c:bar3DChart>
      <c:catAx>
        <c:axId val="1414272"/>
        <c:scaling>
          <c:orientation val="minMax"/>
        </c:scaling>
        <c:delete val="0"/>
        <c:axPos val="b"/>
        <c:majorTickMark val="none"/>
        <c:minorTickMark val="none"/>
        <c:tickLblPos val="nextTo"/>
        <c:crossAx val="1415808"/>
        <c:crosses val="autoZero"/>
        <c:auto val="1"/>
        <c:lblAlgn val="ctr"/>
        <c:lblOffset val="100"/>
        <c:noMultiLvlLbl val="0"/>
      </c:catAx>
      <c:valAx>
        <c:axId val="1415808"/>
        <c:scaling>
          <c:orientation val="minMax"/>
          <c:max val="5000"/>
        </c:scaling>
        <c:delete val="0"/>
        <c:axPos val="l"/>
        <c:majorGridlines/>
        <c:title>
          <c:tx>
            <c:rich>
              <a:bodyPr/>
              <a:lstStyle/>
              <a:p>
                <a:pPr>
                  <a:defRPr/>
                </a:pPr>
                <a:r>
                  <a:rPr lang="en-US" sz="1200"/>
                  <a:t>Millions Tones Oil Equavilent</a:t>
                </a:r>
              </a:p>
            </c:rich>
          </c:tx>
          <c:layout/>
          <c:overlay val="0"/>
        </c:title>
        <c:numFmt formatCode="General" sourceLinked="0"/>
        <c:majorTickMark val="none"/>
        <c:minorTickMark val="none"/>
        <c:tickLblPos val="nextTo"/>
        <c:txPr>
          <a:bodyPr/>
          <a:lstStyle/>
          <a:p>
            <a:pPr>
              <a:defRPr sz="1400"/>
            </a:pPr>
            <a:endParaRPr lang="en-US"/>
          </a:p>
        </c:txPr>
        <c:crossAx val="1414272"/>
        <c:crosses val="autoZero"/>
        <c:crossBetween val="between"/>
      </c:valAx>
      <c:dTable>
        <c:showHorzBorder val="1"/>
        <c:showVertBorder val="1"/>
        <c:showOutline val="1"/>
        <c:showKeys val="1"/>
        <c:txPr>
          <a:bodyPr/>
          <a:lstStyle/>
          <a:p>
            <a:pPr rtl="0">
              <a:defRPr sz="1400" b="1"/>
            </a:pPr>
            <a:endParaRPr lang="en-US"/>
          </a:p>
        </c:txPr>
      </c:dTable>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9" tIns="46584" rIns="93169" bIns="4658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9" tIns="46584" rIns="93169" bIns="46584" rtlCol="0"/>
          <a:lstStyle>
            <a:lvl1pPr algn="r">
              <a:defRPr sz="1200"/>
            </a:lvl1pPr>
          </a:lstStyle>
          <a:p>
            <a:fld id="{5F365E22-A09D-42AC-87AF-6777FDD85568}" type="datetimeFigureOut">
              <a:rPr lang="en-US" smtClean="0"/>
              <a:t>3/25/2013</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9" tIns="46584" rIns="93169"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9" tIns="46584" rIns="93169" bIns="46584" rtlCol="0" anchor="b"/>
          <a:lstStyle>
            <a:lvl1pPr algn="r">
              <a:defRPr sz="1200"/>
            </a:lvl1pPr>
          </a:lstStyle>
          <a:p>
            <a:fld id="{458383E0-137E-48BF-810E-B148AD9211D5}" type="slidenum">
              <a:rPr lang="en-US" smtClean="0"/>
              <a:t>‹#›</a:t>
            </a:fld>
            <a:endParaRPr lang="en-US"/>
          </a:p>
        </p:txBody>
      </p:sp>
    </p:spTree>
    <p:extLst>
      <p:ext uri="{BB962C8B-B14F-4D97-AF65-F5344CB8AC3E}">
        <p14:creationId xmlns:p14="http://schemas.microsoft.com/office/powerpoint/2010/main" val="1759963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9" tIns="46584" rIns="93169"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9" tIns="46584" rIns="93169" bIns="46584" rtlCol="0"/>
          <a:lstStyle>
            <a:lvl1pPr algn="r">
              <a:defRPr sz="1200"/>
            </a:lvl1pPr>
          </a:lstStyle>
          <a:p>
            <a:fld id="{B9D7D805-3268-413A-9267-3D476FA32DA9}" type="datetimeFigureOut">
              <a:rPr lang="en-US" smtClean="0"/>
              <a:t>3/24/2013</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3169" tIns="46584" rIns="93169"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9" tIns="46584" rIns="93169"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9" tIns="46584" rIns="93169"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9" tIns="46584" rIns="93169" bIns="46584" rtlCol="0" anchor="b"/>
          <a:lstStyle>
            <a:lvl1pPr algn="r">
              <a:defRPr sz="1200"/>
            </a:lvl1pPr>
          </a:lstStyle>
          <a:p>
            <a:fld id="{91DEE3F6-7AD8-4F2F-BD88-88B2C18CAFAF}" type="slidenum">
              <a:rPr lang="en-US" smtClean="0"/>
              <a:t>‹#›</a:t>
            </a:fld>
            <a:endParaRPr lang="en-US"/>
          </a:p>
        </p:txBody>
      </p:sp>
    </p:spTree>
    <p:extLst>
      <p:ext uri="{BB962C8B-B14F-4D97-AF65-F5344CB8AC3E}">
        <p14:creationId xmlns:p14="http://schemas.microsoft.com/office/powerpoint/2010/main" val="191685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EE3F6-7AD8-4F2F-BD88-88B2C18CAFAF}" type="slidenum">
              <a:rPr lang="en-US" smtClean="0"/>
              <a:t>1</a:t>
            </a:fld>
            <a:endParaRPr lang="en-US"/>
          </a:p>
        </p:txBody>
      </p:sp>
    </p:spTree>
    <p:extLst>
      <p:ext uri="{BB962C8B-B14F-4D97-AF65-F5344CB8AC3E}">
        <p14:creationId xmlns:p14="http://schemas.microsoft.com/office/powerpoint/2010/main" val="3876789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EE3F6-7AD8-4F2F-BD88-88B2C18CAFAF}" type="slidenum">
              <a:rPr lang="en-US" smtClean="0"/>
              <a:t>10</a:t>
            </a:fld>
            <a:endParaRPr lang="en-US"/>
          </a:p>
        </p:txBody>
      </p:sp>
    </p:spTree>
    <p:extLst>
      <p:ext uri="{BB962C8B-B14F-4D97-AF65-F5344CB8AC3E}">
        <p14:creationId xmlns:p14="http://schemas.microsoft.com/office/powerpoint/2010/main" val="247855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89"/>
            <a:r>
              <a:rPr lang="en-US" dirty="0" smtClean="0"/>
              <a:t>Ali al-</a:t>
            </a:r>
            <a:r>
              <a:rPr lang="en-US" dirty="0" err="1" smtClean="0"/>
              <a:t>Naimi</a:t>
            </a:r>
            <a:r>
              <a:rPr lang="en-US" dirty="0" smtClean="0"/>
              <a:t>, Saudi Arabia’s oil Minister announced on March 19</a:t>
            </a:r>
            <a:r>
              <a:rPr lang="en-US" baseline="30000" dirty="0" smtClean="0"/>
              <a:t>th</a:t>
            </a:r>
            <a:r>
              <a:rPr lang="en-US" dirty="0" smtClean="0"/>
              <a:t> they will remain an “energy powerhouse” by tapping into its 600 trillion cubic </a:t>
            </a:r>
            <a:r>
              <a:rPr lang="en-US" dirty="0" err="1" smtClean="0"/>
              <a:t>ft</a:t>
            </a:r>
            <a:r>
              <a:rPr lang="en-US" dirty="0" smtClean="0"/>
              <a:t> unconventional </a:t>
            </a:r>
          </a:p>
          <a:p>
            <a:endParaRPr lang="en-US" dirty="0"/>
          </a:p>
        </p:txBody>
      </p:sp>
      <p:sp>
        <p:nvSpPr>
          <p:cNvPr id="4" name="Slide Number Placeholder 3"/>
          <p:cNvSpPr>
            <a:spLocks noGrp="1"/>
          </p:cNvSpPr>
          <p:nvPr>
            <p:ph type="sldNum" sz="quarter" idx="10"/>
          </p:nvPr>
        </p:nvSpPr>
        <p:spPr/>
        <p:txBody>
          <a:bodyPr/>
          <a:lstStyle/>
          <a:p>
            <a:fld id="{91DEE3F6-7AD8-4F2F-BD88-88B2C18CAFAF}" type="slidenum">
              <a:rPr lang="en-US" smtClean="0"/>
              <a:t>11</a:t>
            </a:fld>
            <a:endParaRPr lang="en-US"/>
          </a:p>
        </p:txBody>
      </p:sp>
    </p:spTree>
    <p:extLst>
      <p:ext uri="{BB962C8B-B14F-4D97-AF65-F5344CB8AC3E}">
        <p14:creationId xmlns:p14="http://schemas.microsoft.com/office/powerpoint/2010/main" val="371845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EE3F6-7AD8-4F2F-BD88-88B2C18CAFAF}" type="slidenum">
              <a:rPr lang="en-US" smtClean="0"/>
              <a:t>12</a:t>
            </a:fld>
            <a:endParaRPr lang="en-US"/>
          </a:p>
        </p:txBody>
      </p:sp>
    </p:spTree>
    <p:extLst>
      <p:ext uri="{BB962C8B-B14F-4D97-AF65-F5344CB8AC3E}">
        <p14:creationId xmlns:p14="http://schemas.microsoft.com/office/powerpoint/2010/main" val="499654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E3F6-7AD8-4F2F-BD88-88B2C18CAFAF}" type="slidenum">
              <a:rPr lang="en-US" smtClean="0"/>
              <a:t>13</a:t>
            </a:fld>
            <a:endParaRPr lang="en-US"/>
          </a:p>
        </p:txBody>
      </p:sp>
    </p:spTree>
    <p:extLst>
      <p:ext uri="{BB962C8B-B14F-4D97-AF65-F5344CB8AC3E}">
        <p14:creationId xmlns:p14="http://schemas.microsoft.com/office/powerpoint/2010/main" val="4073959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E3F6-7AD8-4F2F-BD88-88B2C18CAFAF}" type="slidenum">
              <a:rPr lang="en-US" smtClean="0"/>
              <a:t>14</a:t>
            </a:fld>
            <a:endParaRPr lang="en-US"/>
          </a:p>
        </p:txBody>
      </p:sp>
    </p:spTree>
    <p:extLst>
      <p:ext uri="{BB962C8B-B14F-4D97-AF65-F5344CB8AC3E}">
        <p14:creationId xmlns:p14="http://schemas.microsoft.com/office/powerpoint/2010/main" val="4073959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report </a:t>
            </a:r>
            <a:r>
              <a:rPr lang="en-US" dirty="0" err="1"/>
              <a:t>ab</a:t>
            </a:r>
            <a:r>
              <a:rPr lang="en-US" dirty="0"/>
              <a:t> initio molecular dynamics simulations and free energy calculations aimed at investigating the formation of higher HCs from dissociation of pure methane, and in the presence of carbon surfaces and transition metals, for pressures of 2 to 30 </a:t>
            </a:r>
            <a:r>
              <a:rPr lang="en-US" dirty="0" err="1"/>
              <a:t>GPa</a:t>
            </a:r>
            <a:r>
              <a:rPr lang="en-US" dirty="0"/>
              <a:t> and temperatures of 800 to 4,000 K. We show that for T ⩾ 2,000 K and P ⩾ 4 </a:t>
            </a:r>
            <a:r>
              <a:rPr lang="en-US" dirty="0" err="1"/>
              <a:t>GPa</a:t>
            </a:r>
            <a:r>
              <a:rPr lang="en-US" dirty="0"/>
              <a:t> HCs higher than methane are energetically favored. Our results indicate that higher HCs become more stable between 1,000 and 2,000 K and P ⩾ 4 </a:t>
            </a:r>
            <a:r>
              <a:rPr lang="en-US" dirty="0" err="1"/>
              <a:t>GPa</a:t>
            </a:r>
            <a:r>
              <a:rPr lang="en-US" dirty="0"/>
              <a:t>.</a:t>
            </a:r>
            <a:endParaRPr lang="en-US" dirty="0"/>
          </a:p>
        </p:txBody>
      </p:sp>
      <p:sp>
        <p:nvSpPr>
          <p:cNvPr id="4" name="Slide Number Placeholder 3"/>
          <p:cNvSpPr>
            <a:spLocks noGrp="1"/>
          </p:cNvSpPr>
          <p:nvPr>
            <p:ph type="sldNum" sz="quarter" idx="10"/>
          </p:nvPr>
        </p:nvSpPr>
        <p:spPr/>
        <p:txBody>
          <a:bodyPr/>
          <a:lstStyle/>
          <a:p>
            <a:fld id="{91DEE3F6-7AD8-4F2F-BD88-88B2C18CAFAF}" type="slidenum">
              <a:rPr lang="en-US" smtClean="0"/>
              <a:t>15</a:t>
            </a:fld>
            <a:endParaRPr lang="en-US"/>
          </a:p>
        </p:txBody>
      </p:sp>
    </p:spTree>
    <p:extLst>
      <p:ext uri="{BB962C8B-B14F-4D97-AF65-F5344CB8AC3E}">
        <p14:creationId xmlns:p14="http://schemas.microsoft.com/office/powerpoint/2010/main" val="407395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EE3F6-7AD8-4F2F-BD88-88B2C18CAFAF}" type="slidenum">
              <a:rPr lang="en-US" smtClean="0"/>
              <a:t>16</a:t>
            </a:fld>
            <a:endParaRPr lang="en-US"/>
          </a:p>
        </p:txBody>
      </p:sp>
    </p:spTree>
    <p:extLst>
      <p:ext uri="{BB962C8B-B14F-4D97-AF65-F5344CB8AC3E}">
        <p14:creationId xmlns:p14="http://schemas.microsoft.com/office/powerpoint/2010/main" val="505262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EE3F6-7AD8-4F2F-BD88-88B2C18CAFAF}" type="slidenum">
              <a:rPr lang="en-US" smtClean="0"/>
              <a:t>17</a:t>
            </a:fld>
            <a:endParaRPr lang="en-US"/>
          </a:p>
        </p:txBody>
      </p:sp>
    </p:spTree>
    <p:extLst>
      <p:ext uri="{BB962C8B-B14F-4D97-AF65-F5344CB8AC3E}">
        <p14:creationId xmlns:p14="http://schemas.microsoft.com/office/powerpoint/2010/main" val="4076426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EE3F6-7AD8-4F2F-BD88-88B2C18CAFAF}" type="slidenum">
              <a:rPr lang="en-US" smtClean="0"/>
              <a:t>18</a:t>
            </a:fld>
            <a:endParaRPr lang="en-US"/>
          </a:p>
        </p:txBody>
      </p:sp>
    </p:spTree>
    <p:extLst>
      <p:ext uri="{BB962C8B-B14F-4D97-AF65-F5344CB8AC3E}">
        <p14:creationId xmlns:p14="http://schemas.microsoft.com/office/powerpoint/2010/main" val="3888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EE3F6-7AD8-4F2F-BD88-88B2C18CAFAF}" type="slidenum">
              <a:rPr lang="en-US" smtClean="0"/>
              <a:t>2</a:t>
            </a:fld>
            <a:endParaRPr lang="en-US"/>
          </a:p>
        </p:txBody>
      </p:sp>
    </p:spTree>
    <p:extLst>
      <p:ext uri="{BB962C8B-B14F-4D97-AF65-F5344CB8AC3E}">
        <p14:creationId xmlns:p14="http://schemas.microsoft.com/office/powerpoint/2010/main" val="354215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EE3F6-7AD8-4F2F-BD88-88B2C18CAFAF}" type="slidenum">
              <a:rPr lang="en-US" smtClean="0"/>
              <a:t>3</a:t>
            </a:fld>
            <a:endParaRPr lang="en-US"/>
          </a:p>
        </p:txBody>
      </p:sp>
    </p:spTree>
    <p:extLst>
      <p:ext uri="{BB962C8B-B14F-4D97-AF65-F5344CB8AC3E}">
        <p14:creationId xmlns:p14="http://schemas.microsoft.com/office/powerpoint/2010/main" val="180020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EE3F6-7AD8-4F2F-BD88-88B2C18CAFAF}" type="slidenum">
              <a:rPr lang="en-US" smtClean="0"/>
              <a:t>4</a:t>
            </a:fld>
            <a:endParaRPr lang="en-US"/>
          </a:p>
        </p:txBody>
      </p:sp>
    </p:spTree>
    <p:extLst>
      <p:ext uri="{BB962C8B-B14F-4D97-AF65-F5344CB8AC3E}">
        <p14:creationId xmlns:p14="http://schemas.microsoft.com/office/powerpoint/2010/main" val="46573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EE3F6-7AD8-4F2F-BD88-88B2C18CAFAF}" type="slidenum">
              <a:rPr lang="en-US" smtClean="0"/>
              <a:t>5</a:t>
            </a:fld>
            <a:endParaRPr lang="en-US"/>
          </a:p>
        </p:txBody>
      </p:sp>
    </p:spTree>
    <p:extLst>
      <p:ext uri="{BB962C8B-B14F-4D97-AF65-F5344CB8AC3E}">
        <p14:creationId xmlns:p14="http://schemas.microsoft.com/office/powerpoint/2010/main" val="310141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EE3F6-7AD8-4F2F-BD88-88B2C18CAFAF}" type="slidenum">
              <a:rPr lang="en-US" smtClean="0"/>
              <a:t>6</a:t>
            </a:fld>
            <a:endParaRPr lang="en-US"/>
          </a:p>
        </p:txBody>
      </p:sp>
    </p:spTree>
    <p:extLst>
      <p:ext uri="{BB962C8B-B14F-4D97-AF65-F5344CB8AC3E}">
        <p14:creationId xmlns:p14="http://schemas.microsoft.com/office/powerpoint/2010/main" val="99600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E3F6-7AD8-4F2F-BD88-88B2C18CAFAF}" type="slidenum">
              <a:rPr lang="en-US" smtClean="0"/>
              <a:t>7</a:t>
            </a:fld>
            <a:endParaRPr lang="en-US"/>
          </a:p>
        </p:txBody>
      </p:sp>
    </p:spTree>
    <p:extLst>
      <p:ext uri="{BB962C8B-B14F-4D97-AF65-F5344CB8AC3E}">
        <p14:creationId xmlns:p14="http://schemas.microsoft.com/office/powerpoint/2010/main" val="86274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EE3F6-7AD8-4F2F-BD88-88B2C18CAFAF}" type="slidenum">
              <a:rPr lang="en-US" smtClean="0"/>
              <a:t>8</a:t>
            </a:fld>
            <a:endParaRPr lang="en-US"/>
          </a:p>
        </p:txBody>
      </p:sp>
    </p:spTree>
    <p:extLst>
      <p:ext uri="{BB962C8B-B14F-4D97-AF65-F5344CB8AC3E}">
        <p14:creationId xmlns:p14="http://schemas.microsoft.com/office/powerpoint/2010/main" val="351689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EE3F6-7AD8-4F2F-BD88-88B2C18CAFAF}" type="slidenum">
              <a:rPr lang="en-US" smtClean="0"/>
              <a:t>9</a:t>
            </a:fld>
            <a:endParaRPr lang="en-US"/>
          </a:p>
        </p:txBody>
      </p:sp>
    </p:spTree>
    <p:extLst>
      <p:ext uri="{BB962C8B-B14F-4D97-AF65-F5344CB8AC3E}">
        <p14:creationId xmlns:p14="http://schemas.microsoft.com/office/powerpoint/2010/main" val="233501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6C1E73-D54C-4CAF-9A7F-93971F34FA15}" type="datetime1">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76F3A-B937-4B68-9448-BA6A937AF338}" type="slidenum">
              <a:rPr lang="en-US" smtClean="0"/>
              <a:t>‹#›</a:t>
            </a:fld>
            <a:endParaRPr lang="en-US"/>
          </a:p>
        </p:txBody>
      </p:sp>
    </p:spTree>
    <p:extLst>
      <p:ext uri="{BB962C8B-B14F-4D97-AF65-F5344CB8AC3E}">
        <p14:creationId xmlns:p14="http://schemas.microsoft.com/office/powerpoint/2010/main" val="83323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3053E-D747-4177-AA6E-9EF3BF07599F}" type="datetime1">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76F3A-B937-4B68-9448-BA6A937AF338}" type="slidenum">
              <a:rPr lang="en-US" smtClean="0"/>
              <a:t>‹#›</a:t>
            </a:fld>
            <a:endParaRPr lang="en-US"/>
          </a:p>
        </p:txBody>
      </p:sp>
    </p:spTree>
    <p:extLst>
      <p:ext uri="{BB962C8B-B14F-4D97-AF65-F5344CB8AC3E}">
        <p14:creationId xmlns:p14="http://schemas.microsoft.com/office/powerpoint/2010/main" val="273829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A1E8C-8E71-4ECA-B6BA-9BA45AC4FFF9}" type="datetime1">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76F3A-B937-4B68-9448-BA6A937AF338}" type="slidenum">
              <a:rPr lang="en-US" smtClean="0"/>
              <a:t>‹#›</a:t>
            </a:fld>
            <a:endParaRPr lang="en-US"/>
          </a:p>
        </p:txBody>
      </p:sp>
    </p:spTree>
    <p:extLst>
      <p:ext uri="{BB962C8B-B14F-4D97-AF65-F5344CB8AC3E}">
        <p14:creationId xmlns:p14="http://schemas.microsoft.com/office/powerpoint/2010/main" val="203699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BC333-CD33-4223-8B14-7C137EB434E1}" type="datetime1">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76F3A-B937-4B68-9448-BA6A937AF338}" type="slidenum">
              <a:rPr lang="en-US" smtClean="0"/>
              <a:t>‹#›</a:t>
            </a:fld>
            <a:endParaRPr lang="en-US"/>
          </a:p>
        </p:txBody>
      </p:sp>
    </p:spTree>
    <p:extLst>
      <p:ext uri="{BB962C8B-B14F-4D97-AF65-F5344CB8AC3E}">
        <p14:creationId xmlns:p14="http://schemas.microsoft.com/office/powerpoint/2010/main" val="3898441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353D4-A7C8-4607-9180-89390D9908CC}" type="datetime1">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76F3A-B937-4B68-9448-BA6A937AF338}" type="slidenum">
              <a:rPr lang="en-US" smtClean="0"/>
              <a:t>‹#›</a:t>
            </a:fld>
            <a:endParaRPr lang="en-US"/>
          </a:p>
        </p:txBody>
      </p:sp>
    </p:spTree>
    <p:extLst>
      <p:ext uri="{BB962C8B-B14F-4D97-AF65-F5344CB8AC3E}">
        <p14:creationId xmlns:p14="http://schemas.microsoft.com/office/powerpoint/2010/main" val="385501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29BAB2-8117-450B-8327-04CC2E97F2B0}" type="datetime1">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76F3A-B937-4B68-9448-BA6A937AF338}" type="slidenum">
              <a:rPr lang="en-US" smtClean="0"/>
              <a:t>‹#›</a:t>
            </a:fld>
            <a:endParaRPr lang="en-US"/>
          </a:p>
        </p:txBody>
      </p:sp>
    </p:spTree>
    <p:extLst>
      <p:ext uri="{BB962C8B-B14F-4D97-AF65-F5344CB8AC3E}">
        <p14:creationId xmlns:p14="http://schemas.microsoft.com/office/powerpoint/2010/main" val="327974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FA2721-8A70-4387-B830-D0B1EE40121A}" type="datetime1">
              <a:rPr lang="en-US" smtClean="0"/>
              <a:t>3/25/2013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76F3A-B937-4B68-9448-BA6A937AF338}" type="slidenum">
              <a:rPr lang="en-US" smtClean="0"/>
              <a:t>‹#›</a:t>
            </a:fld>
            <a:endParaRPr lang="en-US"/>
          </a:p>
        </p:txBody>
      </p:sp>
    </p:spTree>
    <p:extLst>
      <p:ext uri="{BB962C8B-B14F-4D97-AF65-F5344CB8AC3E}">
        <p14:creationId xmlns:p14="http://schemas.microsoft.com/office/powerpoint/2010/main" val="37705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A6142B-23DB-4732-8B95-955B0774EC65}" type="datetime1">
              <a:rPr lang="en-US" smtClean="0"/>
              <a:t>3/25/2013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C76F3A-B937-4B68-9448-BA6A937AF338}" type="slidenum">
              <a:rPr lang="en-US" smtClean="0"/>
              <a:t>‹#›</a:t>
            </a:fld>
            <a:endParaRPr lang="en-US"/>
          </a:p>
        </p:txBody>
      </p:sp>
    </p:spTree>
    <p:extLst>
      <p:ext uri="{BB962C8B-B14F-4D97-AF65-F5344CB8AC3E}">
        <p14:creationId xmlns:p14="http://schemas.microsoft.com/office/powerpoint/2010/main" val="346524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8A3ED-C183-4D93-A422-8B9329310564}" type="datetime1">
              <a:rPr lang="en-US" smtClean="0"/>
              <a:t>3/25/2013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C76F3A-B937-4B68-9448-BA6A937AF338}" type="slidenum">
              <a:rPr lang="en-US" smtClean="0"/>
              <a:t>‹#›</a:t>
            </a:fld>
            <a:endParaRPr lang="en-US"/>
          </a:p>
        </p:txBody>
      </p:sp>
    </p:spTree>
    <p:extLst>
      <p:ext uri="{BB962C8B-B14F-4D97-AF65-F5344CB8AC3E}">
        <p14:creationId xmlns:p14="http://schemas.microsoft.com/office/powerpoint/2010/main" val="358277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D09C3-4EF3-43CC-9AE5-CEA65F8AEC1C}" type="datetime1">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76F3A-B937-4B68-9448-BA6A937AF338}" type="slidenum">
              <a:rPr lang="en-US" smtClean="0"/>
              <a:t>‹#›</a:t>
            </a:fld>
            <a:endParaRPr lang="en-US"/>
          </a:p>
        </p:txBody>
      </p:sp>
    </p:spTree>
    <p:extLst>
      <p:ext uri="{BB962C8B-B14F-4D97-AF65-F5344CB8AC3E}">
        <p14:creationId xmlns:p14="http://schemas.microsoft.com/office/powerpoint/2010/main" val="35412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96166-434F-415D-971E-3275D2A2AE8B}" type="datetime1">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76F3A-B937-4B68-9448-BA6A937AF338}" type="slidenum">
              <a:rPr lang="en-US" smtClean="0"/>
              <a:t>‹#›</a:t>
            </a:fld>
            <a:endParaRPr lang="en-US"/>
          </a:p>
        </p:txBody>
      </p:sp>
    </p:spTree>
    <p:extLst>
      <p:ext uri="{BB962C8B-B14F-4D97-AF65-F5344CB8AC3E}">
        <p14:creationId xmlns:p14="http://schemas.microsoft.com/office/powerpoint/2010/main" val="331860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95EAB-54F3-4C74-AF56-5E0AF2187BF7}" type="datetime1">
              <a:rPr lang="en-US" smtClean="0"/>
              <a:t>3/25/2013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76F3A-B937-4B68-9448-BA6A937AF338}" type="slidenum">
              <a:rPr lang="en-US" smtClean="0"/>
              <a:t>‹#›</a:t>
            </a:fld>
            <a:endParaRPr lang="en-US"/>
          </a:p>
        </p:txBody>
      </p:sp>
    </p:spTree>
    <p:extLst>
      <p:ext uri="{BB962C8B-B14F-4D97-AF65-F5344CB8AC3E}">
        <p14:creationId xmlns:p14="http://schemas.microsoft.com/office/powerpoint/2010/main" val="27087024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hyperlink" Target="http://www.un.org/esa/population/publications/WUP2005/2005wup.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400"/>
            <a:ext cx="7772400" cy="1470025"/>
          </a:xfrm>
        </p:spPr>
        <p:txBody>
          <a:bodyPr/>
          <a:lstStyle/>
          <a:p>
            <a:r>
              <a:rPr lang="en-US" b="1" dirty="0" smtClean="0"/>
              <a:t>Why N2N? And Why Now?</a:t>
            </a:r>
            <a:endParaRPr lang="en-US" b="1" dirty="0"/>
          </a:p>
        </p:txBody>
      </p:sp>
      <p:sp>
        <p:nvSpPr>
          <p:cNvPr id="3" name="Subtitle 2"/>
          <p:cNvSpPr>
            <a:spLocks noGrp="1"/>
          </p:cNvSpPr>
          <p:nvPr>
            <p:ph type="subTitle" idx="1"/>
          </p:nvPr>
        </p:nvSpPr>
        <p:spPr>
          <a:xfrm>
            <a:off x="2057400" y="1219200"/>
            <a:ext cx="6858000" cy="1752600"/>
          </a:xfrm>
        </p:spPr>
        <p:txBody>
          <a:bodyPr/>
          <a:lstStyle/>
          <a:p>
            <a:r>
              <a:rPr lang="en-US" dirty="0" smtClean="0"/>
              <a:t>The Megatrends Favoring </a:t>
            </a:r>
          </a:p>
          <a:p>
            <a:r>
              <a:rPr lang="en-US" dirty="0" smtClean="0"/>
              <a:t>Natural Gas and Nuclear</a:t>
            </a:r>
            <a:endParaRPr lang="en-US" dirty="0"/>
          </a:p>
        </p:txBody>
      </p:sp>
      <p:pic>
        <p:nvPicPr>
          <p:cNvPr id="1026" name="Picture 2" descr="http://digboston.com/wp-content/uploads/2010/08/DTT_1220PowerHungry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241014"/>
            <a:ext cx="1447800" cy="220477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3169920" y="2590800"/>
            <a:ext cx="422148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Ch. 21 of Power Hungry</a:t>
            </a:r>
          </a:p>
          <a:p>
            <a:r>
              <a:rPr lang="en-US" dirty="0" smtClean="0"/>
              <a:t>By Robert </a:t>
            </a:r>
            <a:r>
              <a:rPr lang="en-US" dirty="0" err="1" smtClean="0"/>
              <a:t>Byryce</a:t>
            </a:r>
            <a:endParaRPr lang="en-US" dirty="0"/>
          </a:p>
        </p:txBody>
      </p:sp>
      <p:sp>
        <p:nvSpPr>
          <p:cNvPr id="6" name="Subtitle 2"/>
          <p:cNvSpPr txBox="1">
            <a:spLocks/>
          </p:cNvSpPr>
          <p:nvPr/>
        </p:nvSpPr>
        <p:spPr>
          <a:xfrm>
            <a:off x="2362200" y="3810000"/>
            <a:ext cx="50292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smtClean="0">
                <a:solidFill>
                  <a:schemeClr val="tx1"/>
                </a:solidFill>
              </a:rPr>
              <a:t>Presented By James Tomich</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62C76F3A-B937-4B68-9448-BA6A937AF338}" type="slidenum">
              <a:rPr lang="en-US" smtClean="0"/>
              <a:t>1</a:t>
            </a:fld>
            <a:endParaRPr lang="en-US"/>
          </a:p>
        </p:txBody>
      </p:sp>
    </p:spTree>
    <p:extLst>
      <p:ext uri="{BB962C8B-B14F-4D97-AF65-F5344CB8AC3E}">
        <p14:creationId xmlns:p14="http://schemas.microsoft.com/office/powerpoint/2010/main" val="398351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Carbon-to-Burnable-Hydrogen Ratio</a:t>
            </a:r>
            <a:br>
              <a:rPr lang="en-US" dirty="0" smtClean="0"/>
            </a:br>
            <a:endParaRPr lang="en-US" dirty="0"/>
          </a:p>
        </p:txBody>
      </p:sp>
      <p:sp>
        <p:nvSpPr>
          <p:cNvPr id="3" name="Content Placeholder 2"/>
          <p:cNvSpPr>
            <a:spLocks noGrp="1"/>
          </p:cNvSpPr>
          <p:nvPr>
            <p:ph idx="1"/>
          </p:nvPr>
        </p:nvSpPr>
        <p:spPr>
          <a:xfrm>
            <a:off x="1905000" y="685800"/>
            <a:ext cx="8229600" cy="1828800"/>
          </a:xfrm>
        </p:spPr>
        <p:txBody>
          <a:bodyPr/>
          <a:lstStyle/>
          <a:p>
            <a:r>
              <a:rPr lang="en-US" dirty="0" smtClean="0"/>
              <a:t>All Natural Gas is not Equal</a:t>
            </a:r>
            <a:endParaRPr lang="en-US" dirty="0"/>
          </a:p>
        </p:txBody>
      </p:sp>
      <p:sp>
        <p:nvSpPr>
          <p:cNvPr id="6" name="TextBox 5"/>
          <p:cNvSpPr txBox="1"/>
          <p:nvPr/>
        </p:nvSpPr>
        <p:spPr>
          <a:xfrm>
            <a:off x="1981200" y="5911334"/>
            <a:ext cx="2884508" cy="369332"/>
          </a:xfrm>
          <a:prstGeom prst="rect">
            <a:avLst/>
          </a:prstGeom>
          <a:noFill/>
        </p:spPr>
        <p:txBody>
          <a:bodyPr wrap="none" rtlCol="0">
            <a:spAutoFit/>
          </a:bodyPr>
          <a:lstStyle/>
          <a:p>
            <a:r>
              <a:rPr lang="en-US" dirty="0" smtClean="0"/>
              <a:t>Source: </a:t>
            </a:r>
            <a:r>
              <a:rPr lang="en-US" dirty="0" err="1" smtClean="0"/>
              <a:t>Questar</a:t>
            </a:r>
            <a:r>
              <a:rPr lang="en-US" dirty="0" smtClean="0"/>
              <a:t> Natural Gas </a:t>
            </a:r>
            <a:endParaRPr lang="en-US" dirty="0"/>
          </a:p>
        </p:txBody>
      </p:sp>
      <p:pic>
        <p:nvPicPr>
          <p:cNvPr id="8193"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8001" t="18096" r="20917" b="40952"/>
          <a:stretch/>
        </p:blipFill>
        <p:spPr bwMode="auto">
          <a:xfrm>
            <a:off x="4419600" y="1524000"/>
            <a:ext cx="4386944" cy="4263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500" t="19667" r="51515" b="40166"/>
          <a:stretch/>
        </p:blipFill>
        <p:spPr bwMode="auto">
          <a:xfrm>
            <a:off x="64477" y="1524000"/>
            <a:ext cx="435512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52600" y="1357868"/>
            <a:ext cx="2057400" cy="369332"/>
          </a:xfrm>
          <a:prstGeom prst="rect">
            <a:avLst/>
          </a:prstGeom>
          <a:noFill/>
        </p:spPr>
        <p:txBody>
          <a:bodyPr wrap="square" rtlCol="0">
            <a:spAutoFit/>
          </a:bodyPr>
          <a:lstStyle/>
          <a:p>
            <a:r>
              <a:rPr lang="en-US" dirty="0" smtClean="0"/>
              <a:t>Sample 1</a:t>
            </a:r>
            <a:endParaRPr lang="en-US" dirty="0"/>
          </a:p>
        </p:txBody>
      </p:sp>
      <p:sp>
        <p:nvSpPr>
          <p:cNvPr id="10" name="TextBox 9"/>
          <p:cNvSpPr txBox="1"/>
          <p:nvPr/>
        </p:nvSpPr>
        <p:spPr>
          <a:xfrm>
            <a:off x="6096000" y="1325602"/>
            <a:ext cx="2057400" cy="369332"/>
          </a:xfrm>
          <a:prstGeom prst="rect">
            <a:avLst/>
          </a:prstGeom>
          <a:noFill/>
        </p:spPr>
        <p:txBody>
          <a:bodyPr wrap="square" rtlCol="0">
            <a:spAutoFit/>
          </a:bodyPr>
          <a:lstStyle/>
          <a:p>
            <a:r>
              <a:rPr lang="en-US" dirty="0" smtClean="0"/>
              <a:t>Sample 2</a:t>
            </a:r>
            <a:endParaRPr lang="en-US" dirty="0"/>
          </a:p>
        </p:txBody>
      </p:sp>
      <p:sp>
        <p:nvSpPr>
          <p:cNvPr id="8" name="Slide Number Placeholder 7"/>
          <p:cNvSpPr>
            <a:spLocks noGrp="1"/>
          </p:cNvSpPr>
          <p:nvPr>
            <p:ph type="sldNum" sz="quarter" idx="12"/>
          </p:nvPr>
        </p:nvSpPr>
        <p:spPr/>
        <p:txBody>
          <a:bodyPr/>
          <a:lstStyle/>
          <a:p>
            <a:fld id="{62C76F3A-B937-4B68-9448-BA6A937AF338}" type="slidenum">
              <a:rPr lang="en-US" smtClean="0"/>
              <a:t>10</a:t>
            </a:fld>
            <a:endParaRPr lang="en-US"/>
          </a:p>
        </p:txBody>
      </p:sp>
    </p:spTree>
    <p:extLst>
      <p:ext uri="{BB962C8B-B14F-4D97-AF65-F5344CB8AC3E}">
        <p14:creationId xmlns:p14="http://schemas.microsoft.com/office/powerpoint/2010/main" val="3028998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781800" cy="1143000"/>
          </a:xfrm>
        </p:spPr>
        <p:txBody>
          <a:bodyPr>
            <a:normAutofit fontScale="90000"/>
          </a:bodyPr>
          <a:lstStyle/>
          <a:p>
            <a:r>
              <a:rPr lang="en-US" dirty="0" smtClean="0"/>
              <a:t>Increasing use and availability of gaseous fuels</a:t>
            </a:r>
            <a:endParaRPr lang="en-US" dirty="0" smtClean="0"/>
          </a:p>
        </p:txBody>
      </p:sp>
      <p:sp>
        <p:nvSpPr>
          <p:cNvPr id="3" name="Rectangle 2"/>
          <p:cNvSpPr/>
          <p:nvPr/>
        </p:nvSpPr>
        <p:spPr>
          <a:xfrm>
            <a:off x="1524000" y="1676400"/>
            <a:ext cx="7467600" cy="3046988"/>
          </a:xfrm>
          <a:prstGeom prst="rect">
            <a:avLst/>
          </a:prstGeom>
        </p:spPr>
        <p:txBody>
          <a:bodyPr wrap="square">
            <a:spAutoFit/>
          </a:bodyPr>
          <a:lstStyle/>
          <a:p>
            <a:pPr marL="457200" indent="-457200">
              <a:buFont typeface="Arial" pitchFamily="34" charset="0"/>
              <a:buChar char="•"/>
            </a:pPr>
            <a:r>
              <a:rPr lang="en-US" sz="3200" dirty="0" smtClean="0"/>
              <a:t>Reserve-“only applies to in-the-ground hydrocarbons that have been surveyed by drilling and other agreed-upon techniques”.  </a:t>
            </a:r>
          </a:p>
          <a:p>
            <a:pPr marL="457200" indent="-457200">
              <a:buFont typeface="Arial" pitchFamily="34" charset="0"/>
              <a:buChar char="•"/>
            </a:pPr>
            <a:r>
              <a:rPr lang="en-US" sz="3200" dirty="0" smtClean="0"/>
              <a:t>Resources- “</a:t>
            </a:r>
            <a:r>
              <a:rPr lang="en-US" sz="3200" dirty="0"/>
              <a:t>i</a:t>
            </a:r>
            <a:r>
              <a:rPr lang="en-US" sz="3200" dirty="0" smtClean="0"/>
              <a:t>s something that’s probably out there</a:t>
            </a:r>
            <a:r>
              <a:rPr lang="en-US" dirty="0" smtClean="0"/>
              <a:t>”.</a:t>
            </a:r>
            <a:endParaRPr lang="en-US" dirty="0"/>
          </a:p>
        </p:txBody>
      </p:sp>
      <p:sp>
        <p:nvSpPr>
          <p:cNvPr id="6" name="Slide Number Placeholder 5"/>
          <p:cNvSpPr>
            <a:spLocks noGrp="1"/>
          </p:cNvSpPr>
          <p:nvPr>
            <p:ph type="sldNum" sz="quarter" idx="12"/>
          </p:nvPr>
        </p:nvSpPr>
        <p:spPr/>
        <p:txBody>
          <a:bodyPr/>
          <a:lstStyle/>
          <a:p>
            <a:fld id="{62C76F3A-B937-4B68-9448-BA6A937AF338}" type="slidenum">
              <a:rPr lang="en-US" smtClean="0"/>
              <a:t>11</a:t>
            </a:fld>
            <a:endParaRPr lang="en-US"/>
          </a:p>
        </p:txBody>
      </p:sp>
    </p:spTree>
    <p:extLst>
      <p:ext uri="{BB962C8B-B14F-4D97-AF65-F5344CB8AC3E}">
        <p14:creationId xmlns:p14="http://schemas.microsoft.com/office/powerpoint/2010/main" val="1236070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781800" cy="1143000"/>
          </a:xfrm>
        </p:spPr>
        <p:txBody>
          <a:bodyPr>
            <a:normAutofit fontScale="90000"/>
          </a:bodyPr>
          <a:lstStyle/>
          <a:p>
            <a:r>
              <a:rPr lang="en-US" dirty="0" smtClean="0"/>
              <a:t>Increasing use and availability of gaseous fuels</a:t>
            </a:r>
            <a:endParaRPr lang="en-US"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63" t="22972" r="41765" b="21118"/>
          <a:stretch/>
        </p:blipFill>
        <p:spPr bwMode="auto">
          <a:xfrm>
            <a:off x="609600" y="2209800"/>
            <a:ext cx="3892351" cy="297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500" t="24543" r="41750" b="20772"/>
          <a:stretch/>
        </p:blipFill>
        <p:spPr bwMode="auto">
          <a:xfrm>
            <a:off x="4800600" y="2209800"/>
            <a:ext cx="3977640" cy="297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13406" y="1688068"/>
            <a:ext cx="2952027" cy="369332"/>
          </a:xfrm>
          <a:prstGeom prst="rect">
            <a:avLst/>
          </a:prstGeom>
          <a:noFill/>
        </p:spPr>
        <p:txBody>
          <a:bodyPr wrap="none" rtlCol="0">
            <a:spAutoFit/>
          </a:bodyPr>
          <a:lstStyle/>
          <a:p>
            <a:r>
              <a:rPr lang="en-US" dirty="0" smtClean="0"/>
              <a:t>US Production Oil  from Shale</a:t>
            </a:r>
            <a:endParaRPr lang="en-US" dirty="0"/>
          </a:p>
        </p:txBody>
      </p:sp>
      <p:sp>
        <p:nvSpPr>
          <p:cNvPr id="8" name="TextBox 7"/>
          <p:cNvSpPr txBox="1"/>
          <p:nvPr/>
        </p:nvSpPr>
        <p:spPr>
          <a:xfrm>
            <a:off x="1079761" y="1688068"/>
            <a:ext cx="3040191" cy="369332"/>
          </a:xfrm>
          <a:prstGeom prst="rect">
            <a:avLst/>
          </a:prstGeom>
          <a:noFill/>
        </p:spPr>
        <p:txBody>
          <a:bodyPr wrap="none" rtlCol="0">
            <a:spAutoFit/>
          </a:bodyPr>
          <a:lstStyle/>
          <a:p>
            <a:r>
              <a:rPr lang="en-US" dirty="0" smtClean="0"/>
              <a:t>US Production Gas  from Shale</a:t>
            </a:r>
            <a:endParaRPr lang="en-US" dirty="0"/>
          </a:p>
        </p:txBody>
      </p:sp>
      <p:sp>
        <p:nvSpPr>
          <p:cNvPr id="9" name="TextBox 8"/>
          <p:cNvSpPr txBox="1"/>
          <p:nvPr/>
        </p:nvSpPr>
        <p:spPr>
          <a:xfrm>
            <a:off x="6496166" y="5184095"/>
            <a:ext cx="586507" cy="369332"/>
          </a:xfrm>
          <a:prstGeom prst="rect">
            <a:avLst/>
          </a:prstGeom>
          <a:noFill/>
        </p:spPr>
        <p:txBody>
          <a:bodyPr wrap="none" rtlCol="0">
            <a:spAutoFit/>
          </a:bodyPr>
          <a:lstStyle/>
          <a:p>
            <a:r>
              <a:rPr lang="en-US" dirty="0" smtClean="0"/>
              <a:t>Year</a:t>
            </a:r>
            <a:endParaRPr lang="en-US" dirty="0"/>
          </a:p>
        </p:txBody>
      </p:sp>
      <p:sp>
        <p:nvSpPr>
          <p:cNvPr id="11" name="TextBox 10"/>
          <p:cNvSpPr txBox="1"/>
          <p:nvPr/>
        </p:nvSpPr>
        <p:spPr>
          <a:xfrm>
            <a:off x="2262521" y="5184095"/>
            <a:ext cx="586507" cy="369332"/>
          </a:xfrm>
          <a:prstGeom prst="rect">
            <a:avLst/>
          </a:prstGeom>
          <a:noFill/>
        </p:spPr>
        <p:txBody>
          <a:bodyPr wrap="none" rtlCol="0">
            <a:spAutoFit/>
          </a:bodyPr>
          <a:lstStyle/>
          <a:p>
            <a:r>
              <a:rPr lang="en-US" dirty="0" smtClean="0"/>
              <a:t>Year</a:t>
            </a:r>
            <a:endParaRPr lang="en-US" dirty="0"/>
          </a:p>
        </p:txBody>
      </p:sp>
      <p:sp>
        <p:nvSpPr>
          <p:cNvPr id="12" name="TextBox 11"/>
          <p:cNvSpPr txBox="1"/>
          <p:nvPr/>
        </p:nvSpPr>
        <p:spPr>
          <a:xfrm rot="16200000">
            <a:off x="3483055" y="3510926"/>
            <a:ext cx="2407134" cy="369332"/>
          </a:xfrm>
          <a:prstGeom prst="rect">
            <a:avLst/>
          </a:prstGeom>
          <a:noFill/>
        </p:spPr>
        <p:txBody>
          <a:bodyPr wrap="none" rtlCol="0">
            <a:spAutoFit/>
          </a:bodyPr>
          <a:lstStyle/>
          <a:p>
            <a:r>
              <a:rPr lang="en-US" dirty="0" smtClean="0"/>
              <a:t>Millions Barrels per Day</a:t>
            </a:r>
            <a:endParaRPr lang="en-US" dirty="0"/>
          </a:p>
        </p:txBody>
      </p:sp>
      <p:sp>
        <p:nvSpPr>
          <p:cNvPr id="13" name="TextBox 12"/>
          <p:cNvSpPr txBox="1"/>
          <p:nvPr/>
        </p:nvSpPr>
        <p:spPr>
          <a:xfrm rot="16200000">
            <a:off x="-551869" y="3504102"/>
            <a:ext cx="1953612" cy="369332"/>
          </a:xfrm>
          <a:prstGeom prst="rect">
            <a:avLst/>
          </a:prstGeom>
          <a:noFill/>
        </p:spPr>
        <p:txBody>
          <a:bodyPr wrap="none" rtlCol="0">
            <a:spAutoFit/>
          </a:bodyPr>
          <a:lstStyle/>
          <a:p>
            <a:r>
              <a:rPr lang="en-US" dirty="0" smtClean="0"/>
              <a:t>Trillion Ft</a:t>
            </a:r>
            <a:r>
              <a:rPr lang="en-US" baseline="30000" dirty="0" smtClean="0"/>
              <a:t>3</a:t>
            </a:r>
            <a:r>
              <a:rPr lang="en-US" dirty="0" smtClean="0"/>
              <a:t>  Per Day</a:t>
            </a:r>
            <a:endParaRPr lang="en-US" dirty="0"/>
          </a:p>
        </p:txBody>
      </p:sp>
      <p:sp>
        <p:nvSpPr>
          <p:cNvPr id="14" name="TextBox 13"/>
          <p:cNvSpPr txBox="1"/>
          <p:nvPr/>
        </p:nvSpPr>
        <p:spPr>
          <a:xfrm>
            <a:off x="3810000" y="5638800"/>
            <a:ext cx="6239435" cy="553998"/>
          </a:xfrm>
          <a:prstGeom prst="rect">
            <a:avLst/>
          </a:prstGeom>
          <a:noFill/>
        </p:spPr>
        <p:txBody>
          <a:bodyPr wrap="square" rtlCol="0">
            <a:spAutoFit/>
          </a:bodyPr>
          <a:lstStyle/>
          <a:p>
            <a:r>
              <a:rPr lang="en-US" sz="1200" dirty="0" smtClean="0"/>
              <a:t>Source: </a:t>
            </a:r>
            <a:r>
              <a:rPr lang="en-US" sz="1200" i="1" dirty="0" smtClean="0"/>
              <a:t>EIA</a:t>
            </a:r>
          </a:p>
          <a:p>
            <a:endParaRPr lang="en-US" dirty="0"/>
          </a:p>
        </p:txBody>
      </p:sp>
      <p:sp>
        <p:nvSpPr>
          <p:cNvPr id="5" name="Slide Number Placeholder 4"/>
          <p:cNvSpPr>
            <a:spLocks noGrp="1"/>
          </p:cNvSpPr>
          <p:nvPr>
            <p:ph type="sldNum" sz="quarter" idx="12"/>
          </p:nvPr>
        </p:nvSpPr>
        <p:spPr/>
        <p:txBody>
          <a:bodyPr/>
          <a:lstStyle/>
          <a:p>
            <a:fld id="{62C76F3A-B937-4B68-9448-BA6A937AF338}" type="slidenum">
              <a:rPr lang="en-US" smtClean="0"/>
              <a:t>12</a:t>
            </a:fld>
            <a:endParaRPr lang="en-US"/>
          </a:p>
        </p:txBody>
      </p:sp>
    </p:spTree>
    <p:extLst>
      <p:ext uri="{BB962C8B-B14F-4D97-AF65-F5344CB8AC3E}">
        <p14:creationId xmlns:p14="http://schemas.microsoft.com/office/powerpoint/2010/main" val="2805066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oil</a:t>
            </a:r>
            <a:endParaRPr lang="en-US" dirty="0"/>
          </a:p>
        </p:txBody>
      </p:sp>
      <p:sp>
        <p:nvSpPr>
          <p:cNvPr id="5" name="Content Placeholder 4"/>
          <p:cNvSpPr>
            <a:spLocks noGrp="1"/>
          </p:cNvSpPr>
          <p:nvPr>
            <p:ph idx="1"/>
          </p:nvPr>
        </p:nvSpPr>
        <p:spPr>
          <a:xfrm>
            <a:off x="152400" y="1600200"/>
            <a:ext cx="4495800" cy="4525963"/>
          </a:xfrm>
        </p:spPr>
        <p:txBody>
          <a:bodyPr>
            <a:normAutofit/>
          </a:bodyPr>
          <a:lstStyle/>
          <a:p>
            <a:r>
              <a:rPr lang="en-US" sz="2600" dirty="0" smtClean="0"/>
              <a:t>“The peaking of oil demand in the United States would be driven by an number of factors, including the economy, the age of the population and the efficiency of the automotive fleet.” </a:t>
            </a:r>
            <a:r>
              <a:rPr lang="en-US" baseline="-25000" dirty="0" smtClean="0"/>
              <a:t>(Bryce, p221)</a:t>
            </a:r>
            <a:endParaRPr lang="en-US" dirty="0"/>
          </a:p>
        </p:txBody>
      </p:sp>
      <p:pic>
        <p:nvPicPr>
          <p:cNvPr id="12292" name="Picture 4" descr="http://www.istockanalyst.com/images/articles/hubbert_nuclear_fossilfuelto5000120121048861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b="21235"/>
          <a:stretch/>
        </p:blipFill>
        <p:spPr bwMode="auto">
          <a:xfrm>
            <a:off x="4572000" y="1371600"/>
            <a:ext cx="4495800" cy="22206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0600" y="3886200"/>
            <a:ext cx="4267200" cy="646331"/>
          </a:xfrm>
          <a:prstGeom prst="rect">
            <a:avLst/>
          </a:prstGeom>
          <a:noFill/>
        </p:spPr>
        <p:txBody>
          <a:bodyPr wrap="square" rtlCol="0">
            <a:spAutoFit/>
          </a:bodyPr>
          <a:lstStyle/>
          <a:p>
            <a:r>
              <a:rPr lang="en-US" dirty="0" smtClean="0"/>
              <a:t>Source: </a:t>
            </a:r>
            <a:r>
              <a:rPr lang="en-US" dirty="0"/>
              <a:t>M. </a:t>
            </a:r>
            <a:r>
              <a:rPr lang="en-US" dirty="0" smtClean="0"/>
              <a:t>King </a:t>
            </a:r>
            <a:r>
              <a:rPr lang="en-US" dirty="0" err="1" smtClean="0"/>
              <a:t>Hubbert's</a:t>
            </a:r>
            <a:r>
              <a:rPr lang="en-US" dirty="0" smtClean="0"/>
              <a:t> 1956 paper, Nuclear Energy and the Fossil Fuels</a:t>
            </a:r>
            <a:endParaRPr lang="en-US" dirty="0"/>
          </a:p>
        </p:txBody>
      </p:sp>
      <p:sp>
        <p:nvSpPr>
          <p:cNvPr id="7" name="Slide Number Placeholder 6"/>
          <p:cNvSpPr>
            <a:spLocks noGrp="1"/>
          </p:cNvSpPr>
          <p:nvPr>
            <p:ph type="sldNum" sz="quarter" idx="12"/>
          </p:nvPr>
        </p:nvSpPr>
        <p:spPr/>
        <p:txBody>
          <a:bodyPr/>
          <a:lstStyle/>
          <a:p>
            <a:fld id="{62C76F3A-B937-4B68-9448-BA6A937AF338}" type="slidenum">
              <a:rPr lang="en-US" smtClean="0"/>
              <a:t>13</a:t>
            </a:fld>
            <a:endParaRPr lang="en-US"/>
          </a:p>
        </p:txBody>
      </p:sp>
    </p:spTree>
    <p:extLst>
      <p:ext uri="{BB962C8B-B14F-4D97-AF65-F5344CB8AC3E}">
        <p14:creationId xmlns:p14="http://schemas.microsoft.com/office/powerpoint/2010/main" val="663810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oil</a:t>
            </a:r>
            <a:endParaRPr lang="en-US" dirty="0"/>
          </a:p>
        </p:txBody>
      </p:sp>
      <p:pic>
        <p:nvPicPr>
          <p:cNvPr id="12290" name="Picture 2" descr="PeakOi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1" y="1467172"/>
            <a:ext cx="7545252" cy="447642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2C76F3A-B937-4B68-9448-BA6A937AF338}" type="slidenum">
              <a:rPr lang="en-US" smtClean="0"/>
              <a:t>14</a:t>
            </a:fld>
            <a:endParaRPr lang="en-US"/>
          </a:p>
        </p:txBody>
      </p:sp>
    </p:spTree>
    <p:extLst>
      <p:ext uri="{BB962C8B-B14F-4D97-AF65-F5344CB8AC3E}">
        <p14:creationId xmlns:p14="http://schemas.microsoft.com/office/powerpoint/2010/main" val="3276263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oil?</a:t>
            </a:r>
            <a:endParaRPr lang="en-US" dirty="0"/>
          </a:p>
        </p:txBody>
      </p:sp>
      <p:sp>
        <p:nvSpPr>
          <p:cNvPr id="3" name="Content Placeholder 2"/>
          <p:cNvSpPr>
            <a:spLocks noGrp="1"/>
          </p:cNvSpPr>
          <p:nvPr>
            <p:ph idx="1"/>
          </p:nvPr>
        </p:nvSpPr>
        <p:spPr>
          <a:xfrm>
            <a:off x="457200" y="2332037"/>
            <a:ext cx="8229600" cy="4525963"/>
          </a:xfrm>
        </p:spPr>
        <p:txBody>
          <a:bodyPr>
            <a:normAutofit fontScale="62500" lnSpcReduction="20000"/>
          </a:bodyPr>
          <a:lstStyle/>
          <a:p>
            <a:endParaRPr lang="en-US" dirty="0" smtClean="0"/>
          </a:p>
          <a:p>
            <a:endParaRPr lang="en-US" dirty="0"/>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err="1" smtClean="0"/>
              <a:t>Spanu</a:t>
            </a:r>
            <a:r>
              <a:rPr lang="en-US" dirty="0" smtClean="0"/>
              <a:t> </a:t>
            </a:r>
            <a:r>
              <a:rPr lang="en-US" dirty="0"/>
              <a:t>L, </a:t>
            </a:r>
            <a:r>
              <a:rPr lang="en-US" dirty="0" err="1"/>
              <a:t>Donadio</a:t>
            </a:r>
            <a:r>
              <a:rPr lang="en-US" dirty="0"/>
              <a:t> D, </a:t>
            </a:r>
            <a:r>
              <a:rPr lang="en-US" dirty="0" err="1"/>
              <a:t>Hohl</a:t>
            </a:r>
            <a:r>
              <a:rPr lang="en-US" dirty="0"/>
              <a:t> D, </a:t>
            </a:r>
            <a:r>
              <a:rPr lang="en-US" dirty="0" err="1"/>
              <a:t>Schwegler</a:t>
            </a:r>
            <a:r>
              <a:rPr lang="en-US" dirty="0"/>
              <a:t> E, </a:t>
            </a:r>
            <a:r>
              <a:rPr lang="en-US" dirty="0" err="1"/>
              <a:t>Galli</a:t>
            </a:r>
            <a:r>
              <a:rPr lang="en-US" dirty="0"/>
              <a:t> G. Stability of hydrocarbons at deep Earth pressures and </a:t>
            </a:r>
            <a:r>
              <a:rPr lang="en-US" dirty="0" err="1"/>
              <a:t>temperatures.</a:t>
            </a:r>
            <a:r>
              <a:rPr lang="en-US" i="1" dirty="0" err="1"/>
              <a:t>Proceedings</a:t>
            </a:r>
            <a:r>
              <a:rPr lang="en-US" i="1" dirty="0"/>
              <a:t> Of The National Academy Of Sciences Of The United States Of </a:t>
            </a:r>
            <a:r>
              <a:rPr lang="en-US" i="1" dirty="0" smtClean="0"/>
              <a:t>America</a:t>
            </a:r>
            <a:r>
              <a:rPr lang="en-US" dirty="0" smtClean="0"/>
              <a:t>. April </a:t>
            </a:r>
            <a:r>
              <a:rPr lang="en-US" dirty="0"/>
              <a:t>26, 2011;</a:t>
            </a:r>
          </a:p>
        </p:txBody>
      </p:sp>
      <p:pic>
        <p:nvPicPr>
          <p:cNvPr id="9218" name="Picture 2" descr="See vid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143000"/>
            <a:ext cx="5892798"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2C76F3A-B937-4B68-9448-BA6A937AF338}" type="slidenum">
              <a:rPr lang="en-US" smtClean="0"/>
              <a:t>15</a:t>
            </a:fld>
            <a:endParaRPr lang="en-US"/>
          </a:p>
        </p:txBody>
      </p:sp>
    </p:spTree>
    <p:extLst>
      <p:ext uri="{BB962C8B-B14F-4D97-AF65-F5344CB8AC3E}">
        <p14:creationId xmlns:p14="http://schemas.microsoft.com/office/powerpoint/2010/main" val="2669566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5" name="TextBox 4"/>
          <p:cNvSpPr txBox="1"/>
          <p:nvPr/>
        </p:nvSpPr>
        <p:spPr>
          <a:xfrm>
            <a:off x="1066800" y="1143000"/>
            <a:ext cx="7467600" cy="6186309"/>
          </a:xfrm>
          <a:prstGeom prst="rect">
            <a:avLst/>
          </a:prstGeom>
          <a:noFill/>
        </p:spPr>
        <p:txBody>
          <a:bodyPr wrap="square" rtlCol="0">
            <a:spAutoFit/>
          </a:bodyPr>
          <a:lstStyle/>
          <a:p>
            <a:pPr marL="285750" indent="-285750">
              <a:buFont typeface="Arial" pitchFamily="34" charset="0"/>
              <a:buChar char="•"/>
            </a:pPr>
            <a:r>
              <a:rPr lang="en-US" dirty="0" smtClean="0"/>
              <a:t>Bryce, Robert. </a:t>
            </a:r>
            <a:r>
              <a:rPr lang="en-US" i="1" dirty="0" smtClean="0"/>
              <a:t>Power Hungry: the Myths of 	"green" Energy and the 	Real Fuels of the Future</a:t>
            </a:r>
            <a:r>
              <a:rPr lang="en-US" dirty="0" smtClean="0"/>
              <a:t>. New York, NY: </a:t>
            </a:r>
            <a:r>
              <a:rPr lang="en-US" dirty="0" err="1" smtClean="0"/>
              <a:t>PublicAffairs</a:t>
            </a:r>
            <a:r>
              <a:rPr lang="en-US" dirty="0" smtClean="0"/>
              <a:t>, 2010. </a:t>
            </a:r>
          </a:p>
          <a:p>
            <a:pPr marL="285750" indent="-285750">
              <a:buFont typeface="Arial" pitchFamily="34" charset="0"/>
              <a:buChar char="•"/>
            </a:pPr>
            <a:r>
              <a:rPr lang="en-US" dirty="0"/>
              <a:t>Cutler J. Cleveland (Lead Author);Cutler J. Cleveland (Topic Editor) </a:t>
            </a:r>
            <a:r>
              <a:rPr lang="en-US" dirty="0" smtClean="0"/>
              <a:t>	"</a:t>
            </a:r>
            <a:r>
              <a:rPr lang="en-US" dirty="0"/>
              <a:t>Nuclear Energy and the Fossil Fuels (historical)". In: </a:t>
            </a:r>
            <a:r>
              <a:rPr lang="en-US" dirty="0" smtClean="0"/>
              <a:t>	Encyclopedia </a:t>
            </a:r>
            <a:r>
              <a:rPr lang="en-US" dirty="0"/>
              <a:t>of Earth. Eds. Cutler J. Cleveland (Washington, D.C.: </a:t>
            </a:r>
            <a:r>
              <a:rPr lang="en-US" dirty="0" smtClean="0"/>
              <a:t>	Environmental </a:t>
            </a:r>
            <a:r>
              <a:rPr lang="en-US" dirty="0"/>
              <a:t>Information Coalition, National Council for </a:t>
            </a:r>
            <a:r>
              <a:rPr lang="en-US" dirty="0" smtClean="0"/>
              <a:t>	Science </a:t>
            </a:r>
            <a:r>
              <a:rPr lang="en-US" dirty="0"/>
              <a:t>and the Environment). </a:t>
            </a:r>
            <a:endParaRPr lang="en-US" dirty="0" smtClean="0"/>
          </a:p>
          <a:p>
            <a:pPr marL="285750" indent="-285750">
              <a:buFont typeface="Arial" pitchFamily="34" charset="0"/>
              <a:buChar char="•"/>
            </a:pPr>
            <a:r>
              <a:rPr lang="en-US" i="1" dirty="0"/>
              <a:t> Lawrence Livermore National </a:t>
            </a:r>
            <a:r>
              <a:rPr lang="en-US" i="1" dirty="0" smtClean="0"/>
              <a:t>Laboratory-https://www.llnl.gov/news/newsreleases/2011/Apr/NR-11-04-04.html</a:t>
            </a:r>
          </a:p>
          <a:p>
            <a:pPr marL="285750" indent="-285750">
              <a:buFont typeface="Arial" pitchFamily="34" charset="0"/>
              <a:buChar char="•"/>
            </a:pPr>
            <a:r>
              <a:rPr lang="en-US" dirty="0" smtClean="0"/>
              <a:t>Lewis E. Gilbert, </a:t>
            </a:r>
            <a:r>
              <a:rPr lang="en-US" i="1" dirty="0" smtClean="0"/>
              <a:t>Greenhouse Gas Intensity and Business as Usual-http://www.earthmc.com/Ideas/Bush/BushClimatePolicy.html</a:t>
            </a:r>
          </a:p>
          <a:p>
            <a:pPr marL="285750" indent="-285750">
              <a:buFont typeface="Arial" pitchFamily="34" charset="0"/>
              <a:buChar char="•"/>
            </a:pPr>
            <a:r>
              <a:rPr lang="en-US" i="1" dirty="0" err="1" smtClean="0"/>
              <a:t>Questar</a:t>
            </a:r>
            <a:r>
              <a:rPr lang="en-US" i="1" dirty="0" smtClean="0"/>
              <a:t> Gas Analysis reports March 2013</a:t>
            </a:r>
          </a:p>
          <a:p>
            <a:pPr marL="285750" indent="-285750">
              <a:buFont typeface="Arial" pitchFamily="34" charset="0"/>
              <a:buChar char="•"/>
            </a:pPr>
            <a:r>
              <a:rPr lang="en-US" i="1" dirty="0" smtClean="0"/>
              <a:t>BP Statistical Review or World Energy 2012</a:t>
            </a:r>
          </a:p>
          <a:p>
            <a:pPr marL="285750" indent="-285750">
              <a:buFont typeface="Arial" pitchFamily="34" charset="0"/>
              <a:buChar char="•"/>
            </a:pPr>
            <a:r>
              <a:rPr lang="en-US" i="1" dirty="0" smtClean="0"/>
              <a:t>EIA.com</a:t>
            </a:r>
          </a:p>
          <a:p>
            <a:pPr marL="285750" indent="-285750">
              <a:buFont typeface="Arial" pitchFamily="34" charset="0"/>
              <a:buChar char="•"/>
            </a:pPr>
            <a:r>
              <a:rPr lang="en-US" dirty="0" smtClean="0"/>
              <a:t>United Nations </a:t>
            </a:r>
            <a:r>
              <a:rPr lang="en-US" dirty="0" smtClean="0">
                <a:hlinkClick r:id="rId3"/>
              </a:rPr>
              <a:t>http://www.un.org/esa/population/publications/WUP2005/2005wup.htm</a:t>
            </a:r>
            <a:endParaRPr lang="en-US" dirty="0" smtClean="0"/>
          </a:p>
          <a:p>
            <a:pPr marL="285750" indent="-285750">
              <a:buFont typeface="Arial" pitchFamily="34" charset="0"/>
              <a:buChar char="•"/>
            </a:pPr>
            <a:r>
              <a:rPr lang="en-US" i="1" dirty="0" smtClean="0"/>
              <a:t>http://www.geographypages.co.uk/a2ruralurban.htm</a:t>
            </a:r>
          </a:p>
          <a:p>
            <a:endParaRPr lang="en-US" i="1" dirty="0" smtClean="0"/>
          </a:p>
          <a:p>
            <a:pPr marL="285750" indent="-285750">
              <a:buFont typeface="Arial" pitchFamily="34" charset="0"/>
              <a:buChar char="•"/>
            </a:pPr>
            <a:endParaRPr lang="en-US" i="1" dirty="0" smtClean="0"/>
          </a:p>
          <a:p>
            <a:pPr marL="285750" indent="-285750">
              <a:buFont typeface="Arial" pitchFamily="34" charset="0"/>
              <a:buChar char="•"/>
            </a:pPr>
            <a:endParaRPr lang="en-US" i="1"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
        <p:nvSpPr>
          <p:cNvPr id="6" name="Slide Number Placeholder 5"/>
          <p:cNvSpPr>
            <a:spLocks noGrp="1"/>
          </p:cNvSpPr>
          <p:nvPr>
            <p:ph type="sldNum" sz="quarter" idx="12"/>
          </p:nvPr>
        </p:nvSpPr>
        <p:spPr/>
        <p:txBody>
          <a:bodyPr/>
          <a:lstStyle/>
          <a:p>
            <a:fld id="{62C76F3A-B937-4B68-9448-BA6A937AF338}" type="slidenum">
              <a:rPr lang="en-US" smtClean="0"/>
              <a:t>16</a:t>
            </a:fld>
            <a:endParaRPr lang="en-US"/>
          </a:p>
        </p:txBody>
      </p:sp>
    </p:spTree>
    <p:extLst>
      <p:ext uri="{BB962C8B-B14F-4D97-AF65-F5344CB8AC3E}">
        <p14:creationId xmlns:p14="http://schemas.microsoft.com/office/powerpoint/2010/main" val="1834620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4" name="TextBox 3"/>
          <p:cNvSpPr txBox="1"/>
          <p:nvPr/>
        </p:nvSpPr>
        <p:spPr>
          <a:xfrm>
            <a:off x="914400" y="1710898"/>
            <a:ext cx="7924800" cy="830997"/>
          </a:xfrm>
          <a:prstGeom prst="rect">
            <a:avLst/>
          </a:prstGeom>
          <a:noFill/>
        </p:spPr>
        <p:txBody>
          <a:bodyPr wrap="square" rtlCol="0">
            <a:spAutoFit/>
          </a:bodyPr>
          <a:lstStyle/>
          <a:p>
            <a:r>
              <a:rPr lang="en-US" sz="4800" dirty="0" smtClean="0"/>
              <a:t>What is N2N?</a:t>
            </a:r>
            <a:endParaRPr lang="en-US" sz="4800" dirty="0"/>
          </a:p>
        </p:txBody>
      </p:sp>
      <p:sp>
        <p:nvSpPr>
          <p:cNvPr id="5" name="TextBox 4"/>
          <p:cNvSpPr txBox="1"/>
          <p:nvPr/>
        </p:nvSpPr>
        <p:spPr>
          <a:xfrm>
            <a:off x="762000" y="3177570"/>
            <a:ext cx="7924800" cy="1569660"/>
          </a:xfrm>
          <a:prstGeom prst="rect">
            <a:avLst/>
          </a:prstGeom>
          <a:noFill/>
        </p:spPr>
        <p:txBody>
          <a:bodyPr wrap="square" rtlCol="0">
            <a:spAutoFit/>
          </a:bodyPr>
          <a:lstStyle/>
          <a:p>
            <a:r>
              <a:rPr lang="en-US" sz="4800" dirty="0" smtClean="0"/>
              <a:t>What is the Carbon to Hydrogen ratio of Natural Gas?</a:t>
            </a:r>
            <a:endParaRPr lang="en-US" sz="4800" dirty="0"/>
          </a:p>
        </p:txBody>
      </p:sp>
      <p:sp>
        <p:nvSpPr>
          <p:cNvPr id="6" name="Slide Number Placeholder 5"/>
          <p:cNvSpPr>
            <a:spLocks noGrp="1"/>
          </p:cNvSpPr>
          <p:nvPr>
            <p:ph type="sldNum" sz="quarter" idx="12"/>
          </p:nvPr>
        </p:nvSpPr>
        <p:spPr/>
        <p:txBody>
          <a:bodyPr/>
          <a:lstStyle/>
          <a:p>
            <a:fld id="{62C76F3A-B937-4B68-9448-BA6A937AF338}" type="slidenum">
              <a:rPr lang="en-US" smtClean="0"/>
              <a:t>17</a:t>
            </a:fld>
            <a:endParaRPr lang="en-US"/>
          </a:p>
        </p:txBody>
      </p:sp>
    </p:spTree>
    <p:extLst>
      <p:ext uri="{BB962C8B-B14F-4D97-AF65-F5344CB8AC3E}">
        <p14:creationId xmlns:p14="http://schemas.microsoft.com/office/powerpoint/2010/main" val="17886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143000"/>
          </a:xfrm>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62C76F3A-B937-4B68-9448-BA6A937AF338}" type="slidenum">
              <a:rPr lang="en-US" smtClean="0"/>
              <a:t>18</a:t>
            </a:fld>
            <a:endParaRPr lang="en-US"/>
          </a:p>
        </p:txBody>
      </p:sp>
    </p:spTree>
    <p:extLst>
      <p:ext uri="{BB962C8B-B14F-4D97-AF65-F5344CB8AC3E}">
        <p14:creationId xmlns:p14="http://schemas.microsoft.com/office/powerpoint/2010/main" val="1368501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N2N</a:t>
            </a:r>
            <a:endParaRPr lang="en-US" dirty="0">
              <a:solidFill>
                <a:schemeClr val="tx1">
                  <a:lumMod val="95000"/>
                  <a:lumOff val="5000"/>
                </a:schemeClr>
              </a:solidFill>
            </a:endParaRPr>
          </a:p>
        </p:txBody>
      </p:sp>
      <p:sp>
        <p:nvSpPr>
          <p:cNvPr id="3" name="Content Placeholder 2"/>
          <p:cNvSpPr>
            <a:spLocks noGrp="1"/>
          </p:cNvSpPr>
          <p:nvPr>
            <p:ph idx="1"/>
          </p:nvPr>
        </p:nvSpPr>
        <p:spPr/>
        <p:txBody>
          <a:bodyPr/>
          <a:lstStyle/>
          <a:p>
            <a:r>
              <a:rPr lang="en-US" b="1" dirty="0" smtClean="0">
                <a:solidFill>
                  <a:schemeClr val="tx1">
                    <a:lumMod val="95000"/>
                    <a:lumOff val="5000"/>
                  </a:schemeClr>
                </a:solidFill>
              </a:rPr>
              <a:t>“N2N means increasing our use of natural gas as we slowly transition to the use of more nuclear power over the next two to four decades.”-</a:t>
            </a:r>
            <a:r>
              <a:rPr lang="en-US" sz="1800" b="1" dirty="0" smtClean="0">
                <a:solidFill>
                  <a:schemeClr val="tx1">
                    <a:lumMod val="95000"/>
                    <a:lumOff val="5000"/>
                  </a:schemeClr>
                </a:solidFill>
              </a:rPr>
              <a:t>(Bryce, p. 208)</a:t>
            </a:r>
            <a:endParaRPr lang="en-US" sz="1800" b="1"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fld id="{62C76F3A-B937-4B68-9448-BA6A937AF338}" type="slidenum">
              <a:rPr lang="en-US" smtClean="0"/>
              <a:t>2</a:t>
            </a:fld>
            <a:endParaRPr lang="en-US" dirty="0"/>
          </a:p>
        </p:txBody>
      </p:sp>
    </p:spTree>
    <p:extLst>
      <p:ext uri="{BB962C8B-B14F-4D97-AF65-F5344CB8AC3E}">
        <p14:creationId xmlns:p14="http://schemas.microsoft.com/office/powerpoint/2010/main" val="686676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It has been happening already</a:t>
            </a:r>
          </a:p>
          <a:p>
            <a:r>
              <a:rPr lang="en-US" dirty="0" smtClean="0"/>
              <a:t>Megatrends</a:t>
            </a:r>
          </a:p>
          <a:p>
            <a:r>
              <a:rPr lang="en-US" dirty="0" smtClean="0"/>
              <a:t>Reserves Vs. Resources</a:t>
            </a:r>
          </a:p>
          <a:p>
            <a:r>
              <a:rPr lang="en-US" dirty="0" smtClean="0"/>
              <a:t>Global Output “Peaks” </a:t>
            </a:r>
            <a:endParaRPr lang="en-US" dirty="0"/>
          </a:p>
          <a:p>
            <a:pPr marL="0" indent="0">
              <a:buNone/>
            </a:pPr>
            <a:endParaRPr lang="en-US" sz="1800" dirty="0"/>
          </a:p>
        </p:txBody>
      </p:sp>
      <p:sp>
        <p:nvSpPr>
          <p:cNvPr id="4" name="Slide Number Placeholder 3"/>
          <p:cNvSpPr>
            <a:spLocks noGrp="1"/>
          </p:cNvSpPr>
          <p:nvPr>
            <p:ph type="sldNum" sz="quarter" idx="12"/>
          </p:nvPr>
        </p:nvSpPr>
        <p:spPr/>
        <p:txBody>
          <a:bodyPr/>
          <a:lstStyle/>
          <a:p>
            <a:fld id="{62C76F3A-B937-4B68-9448-BA6A937AF338}" type="slidenum">
              <a:rPr lang="en-US" smtClean="0"/>
              <a:t>3</a:t>
            </a:fld>
            <a:endParaRPr lang="en-US"/>
          </a:p>
        </p:txBody>
      </p:sp>
    </p:spTree>
    <p:extLst>
      <p:ext uri="{BB962C8B-B14F-4D97-AF65-F5344CB8AC3E}">
        <p14:creationId xmlns:p14="http://schemas.microsoft.com/office/powerpoint/2010/main" val="3313800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10287000" cy="1143000"/>
          </a:xfrm>
        </p:spPr>
        <p:txBody>
          <a:bodyPr>
            <a:noAutofit/>
          </a:bodyPr>
          <a:lstStyle/>
          <a:p>
            <a:pPr>
              <a:defRPr sz="1800" b="1" i="0" u="none" strike="noStrike" kern="1200" baseline="0">
                <a:solidFill>
                  <a:prstClr val="black"/>
                </a:solidFill>
                <a:latin typeface="+mn-lt"/>
                <a:ea typeface="+mn-ea"/>
                <a:cs typeface="+mn-cs"/>
              </a:defRPr>
            </a:pPr>
            <a:r>
              <a:rPr lang="en-US" sz="3600" b="1" dirty="0">
                <a:solidFill>
                  <a:prstClr val="black"/>
                </a:solidFill>
              </a:rPr>
              <a:t>Global Primary Energy Use by Source - </a:t>
            </a:r>
            <a:br>
              <a:rPr lang="en-US" sz="3600" b="1" dirty="0">
                <a:solidFill>
                  <a:prstClr val="black"/>
                </a:solidFill>
              </a:rPr>
            </a:br>
            <a:r>
              <a:rPr lang="en-US" sz="3600" b="1" dirty="0">
                <a:solidFill>
                  <a:prstClr val="black"/>
                </a:solidFill>
              </a:rPr>
              <a:t> Millions  Tones Oil </a:t>
            </a:r>
            <a:r>
              <a:rPr lang="en-US" sz="3600" b="1" dirty="0" smtClean="0">
                <a:solidFill>
                  <a:prstClr val="black"/>
                </a:solidFill>
              </a:rPr>
              <a:t>Equivalent</a:t>
            </a:r>
            <a:endParaRPr lang="en-US" sz="3600" b="1" dirty="0">
              <a:solidFill>
                <a:prstClr val="black"/>
              </a:solidFill>
            </a:endParaRPr>
          </a:p>
        </p:txBody>
      </p:sp>
      <p:graphicFrame>
        <p:nvGraphicFramePr>
          <p:cNvPr id="11" name="Chart 10"/>
          <p:cNvGraphicFramePr>
            <a:graphicFrameLocks/>
          </p:cNvGraphicFramePr>
          <p:nvPr>
            <p:extLst>
              <p:ext uri="{D42A27DB-BD31-4B8C-83A1-F6EECF244321}">
                <p14:modId xmlns:p14="http://schemas.microsoft.com/office/powerpoint/2010/main" val="2576844620"/>
              </p:ext>
            </p:extLst>
          </p:nvPr>
        </p:nvGraphicFramePr>
        <p:xfrm>
          <a:off x="1219200" y="1371600"/>
          <a:ext cx="725873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rot="21176534">
            <a:off x="2437515" y="1591180"/>
            <a:ext cx="1080745" cy="569387"/>
          </a:xfrm>
          <a:prstGeom prst="rect">
            <a:avLst/>
          </a:prstGeom>
          <a:noFill/>
        </p:spPr>
        <p:txBody>
          <a:bodyPr wrap="none" lIns="91440" tIns="45720" rIns="91440" bIns="45720">
            <a:spAutoFit/>
          </a:bodyPr>
          <a:lstStyle/>
          <a:p>
            <a:pPr algn="ctr"/>
            <a:r>
              <a:rPr lang="en-US" sz="3100" b="1" dirty="0" smtClean="0">
                <a:ln w="12700">
                  <a:solidFill>
                    <a:schemeClr val="tx2">
                      <a:satMod val="155000"/>
                    </a:schemeClr>
                  </a:solidFill>
                  <a:prstDash val="solid"/>
                </a:ln>
                <a:solidFill>
                  <a:schemeClr val="accent5">
                    <a:lumMod val="20000"/>
                    <a:lumOff val="80000"/>
                  </a:schemeClr>
                </a:solidFill>
                <a:effectLst>
                  <a:glow rad="63500">
                    <a:schemeClr val="accent5">
                      <a:satMod val="175000"/>
                      <a:alpha val="40000"/>
                    </a:schemeClr>
                  </a:glow>
                  <a:outerShdw blurRad="41275" dist="20320" dir="1800000" algn="tl" rotWithShape="0">
                    <a:srgbClr val="000000">
                      <a:alpha val="40000"/>
                    </a:srgbClr>
                  </a:outerShdw>
                </a:effectLst>
              </a:rPr>
              <a:t>133%</a:t>
            </a:r>
          </a:p>
        </p:txBody>
      </p:sp>
      <p:sp>
        <p:nvSpPr>
          <p:cNvPr id="13" name="Rectangle 12"/>
          <p:cNvSpPr/>
          <p:nvPr/>
        </p:nvSpPr>
        <p:spPr>
          <a:xfrm rot="21176534">
            <a:off x="7168200" y="3857684"/>
            <a:ext cx="1165704" cy="615553"/>
          </a:xfrm>
          <a:prstGeom prst="rect">
            <a:avLst/>
          </a:prstGeom>
          <a:noFill/>
        </p:spPr>
        <p:txBody>
          <a:bodyPr wrap="none" lIns="91440" tIns="45720" rIns="91440" bIns="45720">
            <a:spAutoFit/>
          </a:bodyPr>
          <a:lstStyle/>
          <a:p>
            <a:pPr algn="ctr"/>
            <a:r>
              <a:rPr lang="en-US" sz="3400" b="1" dirty="0" smtClean="0">
                <a:ln w="12700">
                  <a:solidFill>
                    <a:schemeClr val="tx2">
                      <a:satMod val="155000"/>
                    </a:schemeClr>
                  </a:solidFill>
                  <a:prstDash val="solid"/>
                </a:ln>
                <a:solidFill>
                  <a:schemeClr val="accent6">
                    <a:lumMod val="20000"/>
                    <a:lumOff val="80000"/>
                  </a:schemeClr>
                </a:solidFill>
                <a:effectLst>
                  <a:glow rad="63500">
                    <a:schemeClr val="accent5">
                      <a:satMod val="175000"/>
                      <a:alpha val="40000"/>
                    </a:schemeClr>
                  </a:glow>
                  <a:outerShdw blurRad="41275" dist="20320" dir="1800000" algn="tl" rotWithShape="0">
                    <a:srgbClr val="000000">
                      <a:alpha val="40000"/>
                    </a:srgbClr>
                  </a:outerShdw>
                </a:effectLst>
              </a:rPr>
              <a:t>143%</a:t>
            </a:r>
          </a:p>
        </p:txBody>
      </p:sp>
      <p:sp>
        <p:nvSpPr>
          <p:cNvPr id="14" name="Rectangle 13"/>
          <p:cNvSpPr/>
          <p:nvPr/>
        </p:nvSpPr>
        <p:spPr>
          <a:xfrm rot="21176534">
            <a:off x="4699528" y="1871245"/>
            <a:ext cx="1281120" cy="677108"/>
          </a:xfrm>
          <a:prstGeom prst="rect">
            <a:avLst/>
          </a:prstGeom>
          <a:noFill/>
        </p:spPr>
        <p:txBody>
          <a:bodyPr wrap="none" lIns="91440" tIns="45720" rIns="91440" bIns="45720">
            <a:spAutoFit/>
          </a:bodyPr>
          <a:lstStyle/>
          <a:p>
            <a:pPr algn="ctr"/>
            <a:r>
              <a:rPr lang="en-US" sz="3800" b="1" dirty="0" smtClean="0">
                <a:ln w="12700">
                  <a:solidFill>
                    <a:schemeClr val="tx2">
                      <a:satMod val="155000"/>
                    </a:schemeClr>
                  </a:solidFill>
                  <a:prstDash val="solid"/>
                </a:ln>
                <a:solidFill>
                  <a:schemeClr val="accent6">
                    <a:lumMod val="40000"/>
                    <a:lumOff val="60000"/>
                  </a:schemeClr>
                </a:solidFill>
                <a:effectLst>
                  <a:glow rad="63500">
                    <a:schemeClr val="accent5">
                      <a:satMod val="175000"/>
                      <a:alpha val="40000"/>
                    </a:schemeClr>
                  </a:glow>
                  <a:outerShdw blurRad="41275" dist="20320" dir="1800000" algn="tl" rotWithShape="0">
                    <a:srgbClr val="000000">
                      <a:alpha val="40000"/>
                    </a:srgbClr>
                  </a:outerShdw>
                </a:effectLst>
              </a:rPr>
              <a:t>214%</a:t>
            </a:r>
          </a:p>
        </p:txBody>
      </p:sp>
      <p:sp>
        <p:nvSpPr>
          <p:cNvPr id="15" name="Rectangle 14"/>
          <p:cNvSpPr/>
          <p:nvPr/>
        </p:nvSpPr>
        <p:spPr>
          <a:xfrm rot="21176534">
            <a:off x="3318368" y="2333924"/>
            <a:ext cx="1452642"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accent2">
                    <a:lumMod val="40000"/>
                    <a:lumOff val="60000"/>
                  </a:schemeClr>
                </a:solidFill>
                <a:effectLst>
                  <a:glow rad="63500">
                    <a:schemeClr val="accent5">
                      <a:satMod val="175000"/>
                      <a:alpha val="40000"/>
                    </a:schemeClr>
                  </a:glow>
                  <a:outerShdw blurRad="41275" dist="20320" dir="1800000" algn="tl" rotWithShape="0">
                    <a:srgbClr val="000000">
                      <a:alpha val="40000"/>
                    </a:srgbClr>
                  </a:outerShdw>
                </a:effectLst>
              </a:rPr>
              <a:t>239%</a:t>
            </a:r>
          </a:p>
        </p:txBody>
      </p:sp>
      <p:sp>
        <p:nvSpPr>
          <p:cNvPr id="16" name="Rectangle 15"/>
          <p:cNvSpPr/>
          <p:nvPr/>
        </p:nvSpPr>
        <p:spPr>
          <a:xfrm rot="21176534">
            <a:off x="5531498" y="3749963"/>
            <a:ext cx="1571264" cy="830997"/>
          </a:xfrm>
          <a:prstGeom prst="rect">
            <a:avLst/>
          </a:prstGeom>
          <a:noFill/>
        </p:spPr>
        <p:txBody>
          <a:bodyPr wrap="none" lIns="91440" tIns="45720" rIns="91440" bIns="45720">
            <a:spAutoFit/>
          </a:bodyPr>
          <a:lstStyle/>
          <a:p>
            <a:pPr algn="ctr"/>
            <a:r>
              <a:rPr lang="en-US" sz="4800" b="1" dirty="0" smtClean="0">
                <a:ln w="12700">
                  <a:solidFill>
                    <a:schemeClr val="tx2">
                      <a:satMod val="155000"/>
                    </a:schemeClr>
                  </a:solidFill>
                  <a:prstDash val="solid"/>
                </a:ln>
                <a:solidFill>
                  <a:srgbClr val="C00000"/>
                </a:solidFill>
                <a:effectLst>
                  <a:glow rad="63500">
                    <a:schemeClr val="accent5">
                      <a:satMod val="175000"/>
                      <a:alpha val="40000"/>
                    </a:schemeClr>
                  </a:glow>
                  <a:outerShdw blurRad="41275" dist="20320" dir="1800000" algn="tl" rotWithShape="0">
                    <a:srgbClr val="000000">
                      <a:alpha val="40000"/>
                    </a:srgbClr>
                  </a:outerShdw>
                </a:effectLst>
              </a:rPr>
              <a:t>427%</a:t>
            </a:r>
          </a:p>
        </p:txBody>
      </p:sp>
      <p:sp>
        <p:nvSpPr>
          <p:cNvPr id="12" name="TextBox 11"/>
          <p:cNvSpPr txBox="1"/>
          <p:nvPr/>
        </p:nvSpPr>
        <p:spPr>
          <a:xfrm>
            <a:off x="4118945" y="6096000"/>
            <a:ext cx="4948855" cy="369332"/>
          </a:xfrm>
          <a:prstGeom prst="rect">
            <a:avLst/>
          </a:prstGeom>
          <a:noFill/>
        </p:spPr>
        <p:txBody>
          <a:bodyPr wrap="none" rtlCol="0">
            <a:spAutoFit/>
          </a:bodyPr>
          <a:lstStyle/>
          <a:p>
            <a:r>
              <a:rPr lang="en-US" dirty="0" smtClean="0"/>
              <a:t>Source: </a:t>
            </a:r>
            <a:r>
              <a:rPr lang="en-US" i="1" dirty="0" smtClean="0"/>
              <a:t>BP Statistical Review or World Energy 2012</a:t>
            </a:r>
            <a:endParaRPr lang="en-US" i="1" dirty="0"/>
          </a:p>
        </p:txBody>
      </p:sp>
      <p:sp>
        <p:nvSpPr>
          <p:cNvPr id="17" name="Slide Number Placeholder 16"/>
          <p:cNvSpPr>
            <a:spLocks noGrp="1"/>
          </p:cNvSpPr>
          <p:nvPr>
            <p:ph type="sldNum" sz="quarter" idx="12"/>
          </p:nvPr>
        </p:nvSpPr>
        <p:spPr/>
        <p:txBody>
          <a:bodyPr/>
          <a:lstStyle/>
          <a:p>
            <a:fld id="{62C76F3A-B937-4B68-9448-BA6A937AF338}" type="slidenum">
              <a:rPr lang="en-US" smtClean="0"/>
              <a:t>4</a:t>
            </a:fld>
            <a:endParaRPr lang="en-US"/>
          </a:p>
        </p:txBody>
      </p:sp>
    </p:spTree>
    <p:extLst>
      <p:ext uri="{BB962C8B-B14F-4D97-AF65-F5344CB8AC3E}">
        <p14:creationId xmlns:p14="http://schemas.microsoft.com/office/powerpoint/2010/main" val="33833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Megatrends </a:t>
            </a:r>
            <a:endParaRPr lang="en-US" dirty="0"/>
          </a:p>
        </p:txBody>
      </p:sp>
      <p:sp>
        <p:nvSpPr>
          <p:cNvPr id="3" name="Content Placeholder 2"/>
          <p:cNvSpPr>
            <a:spLocks noGrp="1"/>
          </p:cNvSpPr>
          <p:nvPr>
            <p:ph idx="1"/>
          </p:nvPr>
        </p:nvSpPr>
        <p:spPr>
          <a:xfrm>
            <a:off x="228600" y="1600200"/>
            <a:ext cx="8915400" cy="4525963"/>
          </a:xfrm>
        </p:spPr>
        <p:txBody>
          <a:bodyPr/>
          <a:lstStyle/>
          <a:p>
            <a:r>
              <a:rPr lang="en-US" dirty="0" smtClean="0"/>
              <a:t>Increasing Urbanization of the Global Population</a:t>
            </a:r>
          </a:p>
          <a:p>
            <a:r>
              <a:rPr lang="en-US" dirty="0" err="1" smtClean="0"/>
              <a:t>Decarbonization</a:t>
            </a:r>
            <a:endParaRPr lang="en-US" dirty="0" smtClean="0"/>
          </a:p>
          <a:p>
            <a:r>
              <a:rPr lang="en-US" dirty="0" smtClean="0"/>
              <a:t>Efforts to cut CO</a:t>
            </a:r>
            <a:r>
              <a:rPr lang="en-US" baseline="-25000" dirty="0" smtClean="0"/>
              <a:t>2</a:t>
            </a:r>
            <a:r>
              <a:rPr lang="en-US" dirty="0" smtClean="0"/>
              <a:t> emissions due to Climate Change</a:t>
            </a:r>
          </a:p>
          <a:p>
            <a:r>
              <a:rPr lang="en-US" dirty="0" smtClean="0"/>
              <a:t>Increasing use and availability of gaseous fuels</a:t>
            </a:r>
          </a:p>
          <a:p>
            <a:r>
              <a:rPr lang="en-US" dirty="0" smtClean="0"/>
              <a:t>Concerns about </a:t>
            </a:r>
            <a:r>
              <a:rPr lang="en-US" i="1" dirty="0" smtClean="0"/>
              <a:t>Peak Oil </a:t>
            </a:r>
            <a:r>
              <a:rPr lang="en-US" dirty="0" smtClean="0"/>
              <a:t>and </a:t>
            </a:r>
            <a:r>
              <a:rPr lang="en-US" i="1" dirty="0" smtClean="0"/>
              <a:t>Peak Coal</a:t>
            </a:r>
          </a:p>
          <a:p>
            <a:endParaRPr lang="en-US" dirty="0"/>
          </a:p>
        </p:txBody>
      </p:sp>
      <p:sp>
        <p:nvSpPr>
          <p:cNvPr id="4" name="Slide Number Placeholder 3"/>
          <p:cNvSpPr>
            <a:spLocks noGrp="1"/>
          </p:cNvSpPr>
          <p:nvPr>
            <p:ph type="sldNum" sz="quarter" idx="12"/>
          </p:nvPr>
        </p:nvSpPr>
        <p:spPr/>
        <p:txBody>
          <a:bodyPr/>
          <a:lstStyle/>
          <a:p>
            <a:fld id="{62C76F3A-B937-4B68-9448-BA6A937AF338}" type="slidenum">
              <a:rPr lang="en-US" smtClean="0"/>
              <a:t>5</a:t>
            </a:fld>
            <a:endParaRPr lang="en-US"/>
          </a:p>
        </p:txBody>
      </p:sp>
    </p:spTree>
    <p:extLst>
      <p:ext uri="{BB962C8B-B14F-4D97-AF65-F5344CB8AC3E}">
        <p14:creationId xmlns:p14="http://schemas.microsoft.com/office/powerpoint/2010/main" val="651869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Increasing Urbanization of the Global Population</a:t>
            </a:r>
            <a:endParaRPr lang="en-US" dirty="0"/>
          </a:p>
        </p:txBody>
      </p:sp>
      <p:sp>
        <p:nvSpPr>
          <p:cNvPr id="10" name="Rectangle 9"/>
          <p:cNvSpPr/>
          <p:nvPr/>
        </p:nvSpPr>
        <p:spPr>
          <a:xfrm>
            <a:off x="533400" y="5373469"/>
            <a:ext cx="7315200" cy="646331"/>
          </a:xfrm>
          <a:prstGeom prst="rect">
            <a:avLst/>
          </a:prstGeom>
        </p:spPr>
        <p:txBody>
          <a:bodyPr wrap="square">
            <a:spAutoFit/>
          </a:bodyPr>
          <a:lstStyle/>
          <a:p>
            <a:r>
              <a:rPr lang="en-US" dirty="0" smtClean="0"/>
              <a:t>Source: United Nations http://www.un.org/esa/population/publications/WUP2005/2005wup.htm</a:t>
            </a:r>
            <a:endParaRPr lang="en-US" dirty="0"/>
          </a:p>
        </p:txBody>
      </p:sp>
      <p:pic>
        <p:nvPicPr>
          <p:cNvPr id="6150" name="Picture 6" descr="http://www.un.org/esa/population/publications/WUP2005/urban_rural_graph2.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3365" t="8530" r="1121" b="3279"/>
          <a:stretch/>
        </p:blipFill>
        <p:spPr bwMode="auto">
          <a:xfrm>
            <a:off x="1085850" y="1438275"/>
            <a:ext cx="7029450" cy="39719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16200000">
            <a:off x="-797958" y="3472934"/>
            <a:ext cx="3352800" cy="369332"/>
          </a:xfrm>
          <a:prstGeom prst="rect">
            <a:avLst/>
          </a:prstGeom>
          <a:noFill/>
        </p:spPr>
        <p:txBody>
          <a:bodyPr wrap="square" rtlCol="0">
            <a:spAutoFit/>
          </a:bodyPr>
          <a:lstStyle/>
          <a:p>
            <a:r>
              <a:rPr lang="en-US" dirty="0" smtClean="0"/>
              <a:t>Population (Trillions of People)</a:t>
            </a:r>
            <a:endParaRPr lang="en-US" dirty="0"/>
          </a:p>
        </p:txBody>
      </p:sp>
      <p:sp>
        <p:nvSpPr>
          <p:cNvPr id="14" name="Slide Number Placeholder 13"/>
          <p:cNvSpPr>
            <a:spLocks noGrp="1"/>
          </p:cNvSpPr>
          <p:nvPr>
            <p:ph type="sldNum" sz="quarter" idx="12"/>
          </p:nvPr>
        </p:nvSpPr>
        <p:spPr/>
        <p:txBody>
          <a:bodyPr/>
          <a:lstStyle/>
          <a:p>
            <a:fld id="{62C76F3A-B937-4B68-9448-BA6A937AF338}" type="slidenum">
              <a:rPr lang="en-US" smtClean="0"/>
              <a:t>6</a:t>
            </a:fld>
            <a:endParaRPr lang="en-US"/>
          </a:p>
        </p:txBody>
      </p:sp>
    </p:spTree>
    <p:extLst>
      <p:ext uri="{BB962C8B-B14F-4D97-AF65-F5344CB8AC3E}">
        <p14:creationId xmlns:p14="http://schemas.microsoft.com/office/powerpoint/2010/main" val="2509923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Increasing Urbanization of the Global Population</a:t>
            </a:r>
            <a:endParaRPr lang="en-US" dirty="0"/>
          </a:p>
        </p:txBody>
      </p:sp>
      <p:sp>
        <p:nvSpPr>
          <p:cNvPr id="3" name="Content Placeholder 2"/>
          <p:cNvSpPr>
            <a:spLocks noGrp="1"/>
          </p:cNvSpPr>
          <p:nvPr>
            <p:ph idx="1"/>
          </p:nvPr>
        </p:nvSpPr>
        <p:spPr>
          <a:xfrm>
            <a:off x="-76200" y="1600200"/>
            <a:ext cx="5029200" cy="4525963"/>
          </a:xfrm>
        </p:spPr>
        <p:txBody>
          <a:bodyPr>
            <a:normAutofit fontScale="92500" lnSpcReduction="10000"/>
          </a:bodyPr>
          <a:lstStyle/>
          <a:p>
            <a:pPr lvl="0"/>
            <a:r>
              <a:rPr lang="en-US" dirty="0" smtClean="0"/>
              <a:t>“…natural gas and nuclear are the obvious choices for providing the cooking and heating fuel the city-dwellers need as well as the electricity they need to turn on their lights and keep their computers, entertainment centers and appliances running</a:t>
            </a:r>
            <a:r>
              <a:rPr lang="en-US" b="1" dirty="0" smtClean="0">
                <a:solidFill>
                  <a:prstClr val="black">
                    <a:lumMod val="95000"/>
                    <a:lumOff val="5000"/>
                  </a:prstClr>
                </a:solidFill>
              </a:rPr>
              <a:t>.”-</a:t>
            </a:r>
            <a:r>
              <a:rPr lang="en-US" sz="1800" b="1" dirty="0" smtClean="0">
                <a:solidFill>
                  <a:prstClr val="black">
                    <a:lumMod val="95000"/>
                    <a:lumOff val="5000"/>
                  </a:prstClr>
                </a:solidFill>
              </a:rPr>
              <a:t>(</a:t>
            </a:r>
            <a:r>
              <a:rPr lang="en-US" sz="1800" b="1" dirty="0">
                <a:solidFill>
                  <a:prstClr val="black">
                    <a:lumMod val="95000"/>
                    <a:lumOff val="5000"/>
                  </a:prstClr>
                </a:solidFill>
              </a:rPr>
              <a:t>Bryce, p. </a:t>
            </a:r>
            <a:r>
              <a:rPr lang="en-US" sz="1800" b="1" dirty="0" smtClean="0">
                <a:solidFill>
                  <a:prstClr val="black">
                    <a:lumMod val="95000"/>
                    <a:lumOff val="5000"/>
                  </a:prstClr>
                </a:solidFill>
              </a:rPr>
              <a:t>224)</a:t>
            </a:r>
            <a:endParaRPr lang="en-US" sz="1800" b="1" dirty="0">
              <a:solidFill>
                <a:prstClr val="black">
                  <a:lumMod val="95000"/>
                  <a:lumOff val="5000"/>
                </a:prstClr>
              </a:solidFill>
            </a:endParaRPr>
          </a:p>
          <a:p>
            <a:pPr marL="0" indent="0">
              <a:buNone/>
            </a:pPr>
            <a:endParaRPr lang="en-US" dirty="0"/>
          </a:p>
        </p:txBody>
      </p:sp>
      <p:pic>
        <p:nvPicPr>
          <p:cNvPr id="4" name="Picture 4" descr="http://www.geographypages.co.uk/carturbansprawl_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00200"/>
            <a:ext cx="4328160" cy="321106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2C76F3A-B937-4B68-9448-BA6A937AF338}" type="slidenum">
              <a:rPr lang="en-US" smtClean="0"/>
              <a:t>7</a:t>
            </a:fld>
            <a:endParaRPr lang="en-US"/>
          </a:p>
        </p:txBody>
      </p:sp>
      <p:sp>
        <p:nvSpPr>
          <p:cNvPr id="6" name="TextBox 5"/>
          <p:cNvSpPr txBox="1"/>
          <p:nvPr/>
        </p:nvSpPr>
        <p:spPr>
          <a:xfrm>
            <a:off x="4955764" y="5534799"/>
            <a:ext cx="4017831" cy="276999"/>
          </a:xfrm>
          <a:prstGeom prst="rect">
            <a:avLst/>
          </a:prstGeom>
          <a:noFill/>
        </p:spPr>
        <p:txBody>
          <a:bodyPr wrap="none" rtlCol="0">
            <a:spAutoFit/>
          </a:bodyPr>
          <a:lstStyle/>
          <a:p>
            <a:r>
              <a:rPr lang="en-US" sz="1200" dirty="0" smtClean="0"/>
              <a:t>Source: http://www.geographypages.co.uk/a2ruralurban.htm</a:t>
            </a:r>
            <a:endParaRPr lang="en-US" sz="1200" dirty="0"/>
          </a:p>
        </p:txBody>
      </p:sp>
    </p:spTree>
    <p:extLst>
      <p:ext uri="{BB962C8B-B14F-4D97-AF65-F5344CB8AC3E}">
        <p14:creationId xmlns:p14="http://schemas.microsoft.com/office/powerpoint/2010/main" val="3429931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Decarbonization</a:t>
            </a:r>
            <a:endParaRPr lang="en-US" dirty="0"/>
          </a:p>
        </p:txBody>
      </p:sp>
      <p:sp>
        <p:nvSpPr>
          <p:cNvPr id="3" name="Content Placeholder 2"/>
          <p:cNvSpPr>
            <a:spLocks noGrp="1"/>
          </p:cNvSpPr>
          <p:nvPr>
            <p:ph idx="1"/>
          </p:nvPr>
        </p:nvSpPr>
        <p:spPr>
          <a:xfrm>
            <a:off x="152400" y="1371600"/>
            <a:ext cx="8991600" cy="4525963"/>
          </a:xfrm>
        </p:spPr>
        <p:txBody>
          <a:bodyPr/>
          <a:lstStyle/>
          <a:p>
            <a:pPr lvl="0"/>
            <a:r>
              <a:rPr lang="en-US" dirty="0" smtClean="0"/>
              <a:t>“The ongoing global trend toward consumption of fuels that contain less carbon</a:t>
            </a:r>
            <a:r>
              <a:rPr lang="en-US" dirty="0">
                <a:solidFill>
                  <a:prstClr val="black"/>
                </a:solidFill>
              </a:rPr>
              <a:t>.”-</a:t>
            </a:r>
            <a:r>
              <a:rPr lang="en-US" sz="1800" dirty="0">
                <a:solidFill>
                  <a:prstClr val="black"/>
                </a:solidFill>
              </a:rPr>
              <a:t>(Bryce, p. </a:t>
            </a:r>
            <a:r>
              <a:rPr lang="en-US" sz="1800" dirty="0" smtClean="0">
                <a:solidFill>
                  <a:prstClr val="black"/>
                </a:solidFill>
              </a:rPr>
              <a:t>218</a:t>
            </a:r>
            <a:r>
              <a:rPr lang="en-US" sz="1800" dirty="0">
                <a:solidFill>
                  <a:prstClr val="black"/>
                </a:solidFill>
              </a:rPr>
              <a:t>)</a:t>
            </a:r>
            <a:endParaRPr lang="en-US" sz="1800" dirty="0">
              <a:solidFill>
                <a:prstClr val="black"/>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63" t="16235" r="22022" b="25530"/>
          <a:stretch/>
        </p:blipFill>
        <p:spPr bwMode="auto">
          <a:xfrm>
            <a:off x="3827929" y="2399234"/>
            <a:ext cx="5163671" cy="3239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0" y="5638800"/>
            <a:ext cx="6239435" cy="553998"/>
          </a:xfrm>
          <a:prstGeom prst="rect">
            <a:avLst/>
          </a:prstGeom>
          <a:noFill/>
        </p:spPr>
        <p:txBody>
          <a:bodyPr wrap="square" rtlCol="0">
            <a:spAutoFit/>
          </a:bodyPr>
          <a:lstStyle/>
          <a:p>
            <a:r>
              <a:rPr lang="en-US" sz="1200" dirty="0" smtClean="0"/>
              <a:t>Source: </a:t>
            </a:r>
            <a:r>
              <a:rPr lang="en-US" sz="1200" i="1" dirty="0" smtClean="0"/>
              <a:t>Lewis E. Gilbert -Greenhouse Gas Intensity and Business as Usual</a:t>
            </a:r>
          </a:p>
          <a:p>
            <a:endParaRPr lang="en-US" dirty="0"/>
          </a:p>
        </p:txBody>
      </p:sp>
      <p:sp>
        <p:nvSpPr>
          <p:cNvPr id="5" name="Slide Number Placeholder 4"/>
          <p:cNvSpPr>
            <a:spLocks noGrp="1"/>
          </p:cNvSpPr>
          <p:nvPr>
            <p:ph type="sldNum" sz="quarter" idx="12"/>
          </p:nvPr>
        </p:nvSpPr>
        <p:spPr/>
        <p:txBody>
          <a:bodyPr/>
          <a:lstStyle/>
          <a:p>
            <a:fld id="{62C76F3A-B937-4B68-9448-BA6A937AF338}" type="slidenum">
              <a:rPr lang="en-US" smtClean="0"/>
              <a:t>8</a:t>
            </a:fld>
            <a:endParaRPr lang="en-US"/>
          </a:p>
        </p:txBody>
      </p:sp>
    </p:spTree>
    <p:extLst>
      <p:ext uri="{BB962C8B-B14F-4D97-AF65-F5344CB8AC3E}">
        <p14:creationId xmlns:p14="http://schemas.microsoft.com/office/powerpoint/2010/main" val="3363493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Carbon-to-Burnable-Hydrogen Ratio</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3814"/>
              </p:ext>
            </p:extLst>
          </p:nvPr>
        </p:nvGraphicFramePr>
        <p:xfrm>
          <a:off x="3352800" y="1600200"/>
          <a:ext cx="5334000" cy="2494280"/>
        </p:xfrm>
        <a:graphic>
          <a:graphicData uri="http://schemas.openxmlformats.org/drawingml/2006/table">
            <a:tbl>
              <a:tblPr firstRow="1" bandRow="1">
                <a:tableStyleId>{5C22544A-7EE6-4342-B048-85BDC9FD1C3A}</a:tableStyleId>
              </a:tblPr>
              <a:tblGrid>
                <a:gridCol w="1548581"/>
                <a:gridCol w="3785419"/>
              </a:tblGrid>
              <a:tr h="370840">
                <a:tc>
                  <a:txBody>
                    <a:bodyPr/>
                    <a:lstStyle/>
                    <a:p>
                      <a:r>
                        <a:rPr lang="en-US" dirty="0" smtClean="0"/>
                        <a:t>Fuel Source</a:t>
                      </a:r>
                      <a:endParaRPr lang="en-US" dirty="0"/>
                    </a:p>
                  </a:txBody>
                  <a:tcPr/>
                </a:tc>
                <a:tc>
                  <a:txBody>
                    <a:bodyPr/>
                    <a:lstStyle/>
                    <a:p>
                      <a:pPr algn="ctr"/>
                      <a:r>
                        <a:rPr lang="en-US" dirty="0" smtClean="0"/>
                        <a:t>Carbon-to-Burnable</a:t>
                      </a:r>
                      <a:r>
                        <a:rPr lang="en-US" baseline="0" dirty="0" smtClean="0"/>
                        <a:t>-Hydrogen Ratio C:H</a:t>
                      </a:r>
                      <a:endParaRPr lang="en-US" dirty="0"/>
                    </a:p>
                  </a:txBody>
                  <a:tcPr/>
                </a:tc>
              </a:tr>
              <a:tr h="370840">
                <a:tc>
                  <a:txBody>
                    <a:bodyPr/>
                    <a:lstStyle/>
                    <a:p>
                      <a:pPr algn="r"/>
                      <a:r>
                        <a:rPr lang="en-US" dirty="0" smtClean="0"/>
                        <a:t>Wood</a:t>
                      </a:r>
                      <a:endParaRPr lang="en-US" dirty="0"/>
                    </a:p>
                  </a:txBody>
                  <a:tcPr/>
                </a:tc>
                <a:tc>
                  <a:txBody>
                    <a:bodyPr/>
                    <a:lstStyle/>
                    <a:p>
                      <a:pPr algn="ctr"/>
                      <a:r>
                        <a:rPr lang="en-US" dirty="0" smtClean="0"/>
                        <a:t>10:1</a:t>
                      </a:r>
                      <a:endParaRPr lang="en-US" dirty="0"/>
                    </a:p>
                  </a:txBody>
                  <a:tcPr/>
                </a:tc>
              </a:tr>
              <a:tr h="370840">
                <a:tc>
                  <a:txBody>
                    <a:bodyPr/>
                    <a:lstStyle/>
                    <a:p>
                      <a:pPr algn="r"/>
                      <a:r>
                        <a:rPr lang="en-US" dirty="0" smtClean="0"/>
                        <a:t>Coal</a:t>
                      </a:r>
                      <a:endParaRPr lang="en-US" dirty="0"/>
                    </a:p>
                  </a:txBody>
                  <a:tcPr/>
                </a:tc>
                <a:tc>
                  <a:txBody>
                    <a:bodyPr/>
                    <a:lstStyle/>
                    <a:p>
                      <a:pPr algn="ctr"/>
                      <a:r>
                        <a:rPr lang="en-US" dirty="0" smtClean="0"/>
                        <a:t>2:1</a:t>
                      </a:r>
                      <a:endParaRPr lang="en-US" dirty="0"/>
                    </a:p>
                  </a:txBody>
                  <a:tcPr/>
                </a:tc>
              </a:tr>
              <a:tr h="370840">
                <a:tc>
                  <a:txBody>
                    <a:bodyPr/>
                    <a:lstStyle/>
                    <a:p>
                      <a:pPr algn="r"/>
                      <a:r>
                        <a:rPr lang="en-US" dirty="0" smtClean="0"/>
                        <a:t>Oil</a:t>
                      </a:r>
                    </a:p>
                  </a:txBody>
                  <a:tcPr/>
                </a:tc>
                <a:tc>
                  <a:txBody>
                    <a:bodyPr/>
                    <a:lstStyle/>
                    <a:p>
                      <a:pPr algn="ctr"/>
                      <a:r>
                        <a:rPr lang="en-US" dirty="0" smtClean="0"/>
                        <a:t>1:2</a:t>
                      </a:r>
                      <a:endParaRPr lang="en-US" dirty="0"/>
                    </a:p>
                  </a:txBody>
                  <a:tcPr/>
                </a:tc>
              </a:tr>
              <a:tr h="370840">
                <a:tc>
                  <a:txBody>
                    <a:bodyPr/>
                    <a:lstStyle/>
                    <a:p>
                      <a:pPr algn="r"/>
                      <a:r>
                        <a:rPr lang="en-US" dirty="0" smtClean="0"/>
                        <a:t>Natural Gas*</a:t>
                      </a:r>
                      <a:endParaRPr lang="en-US" dirty="0"/>
                    </a:p>
                  </a:txBody>
                  <a:tcPr/>
                </a:tc>
                <a:tc>
                  <a:txBody>
                    <a:bodyPr/>
                    <a:lstStyle/>
                    <a:p>
                      <a:pPr algn="ctr"/>
                      <a:r>
                        <a:rPr lang="en-US" dirty="0" smtClean="0"/>
                        <a:t>1:4</a:t>
                      </a:r>
                      <a:endParaRPr lang="en-US" dirty="0"/>
                    </a:p>
                  </a:txBody>
                  <a:tcPr/>
                </a:tc>
              </a:tr>
              <a:tr h="370840">
                <a:tc>
                  <a:txBody>
                    <a:bodyPr/>
                    <a:lstStyle/>
                    <a:p>
                      <a:pPr algn="r"/>
                      <a:r>
                        <a:rPr lang="en-US" dirty="0" smtClean="0"/>
                        <a:t>Nuclear</a:t>
                      </a:r>
                      <a:endParaRPr lang="en-US" dirty="0"/>
                    </a:p>
                  </a:txBody>
                  <a:tcPr/>
                </a:tc>
                <a:tc>
                  <a:txBody>
                    <a:bodyPr/>
                    <a:lstStyle/>
                    <a:p>
                      <a:pPr algn="ctr"/>
                      <a:r>
                        <a:rPr lang="en-US" dirty="0" smtClean="0"/>
                        <a:t>No</a:t>
                      </a:r>
                      <a:r>
                        <a:rPr lang="en-US" baseline="0" dirty="0" smtClean="0"/>
                        <a:t> Carbon involved</a:t>
                      </a:r>
                      <a:endParaRPr lang="en-US" dirty="0"/>
                    </a:p>
                  </a:txBody>
                  <a:tcPr/>
                </a:tc>
              </a:tr>
            </a:tbl>
          </a:graphicData>
        </a:graphic>
      </p:graphicFrame>
      <p:sp>
        <p:nvSpPr>
          <p:cNvPr id="5" name="TextBox 4"/>
          <p:cNvSpPr txBox="1"/>
          <p:nvPr/>
        </p:nvSpPr>
        <p:spPr>
          <a:xfrm>
            <a:off x="3657600" y="4202668"/>
            <a:ext cx="3192284" cy="369332"/>
          </a:xfrm>
          <a:prstGeom prst="rect">
            <a:avLst/>
          </a:prstGeom>
          <a:noFill/>
        </p:spPr>
        <p:txBody>
          <a:bodyPr wrap="none" rtlCol="0">
            <a:spAutoFit/>
          </a:bodyPr>
          <a:lstStyle/>
          <a:p>
            <a:r>
              <a:rPr lang="en-US" dirty="0" smtClean="0"/>
              <a:t>* Assuming 100% Methane, CH</a:t>
            </a:r>
            <a:r>
              <a:rPr lang="en-US" baseline="-25000" dirty="0" smtClean="0"/>
              <a:t>4</a:t>
            </a:r>
            <a:endParaRPr lang="en-US" dirty="0"/>
          </a:p>
        </p:txBody>
      </p:sp>
      <p:sp>
        <p:nvSpPr>
          <p:cNvPr id="6" name="Slide Number Placeholder 5"/>
          <p:cNvSpPr>
            <a:spLocks noGrp="1"/>
          </p:cNvSpPr>
          <p:nvPr>
            <p:ph type="sldNum" sz="quarter" idx="12"/>
          </p:nvPr>
        </p:nvSpPr>
        <p:spPr/>
        <p:txBody>
          <a:bodyPr/>
          <a:lstStyle/>
          <a:p>
            <a:fld id="{62C76F3A-B937-4B68-9448-BA6A937AF338}" type="slidenum">
              <a:rPr lang="en-US" smtClean="0"/>
              <a:t>9</a:t>
            </a:fld>
            <a:endParaRPr lang="en-US"/>
          </a:p>
        </p:txBody>
      </p:sp>
    </p:spTree>
    <p:extLst>
      <p:ext uri="{BB962C8B-B14F-4D97-AF65-F5344CB8AC3E}">
        <p14:creationId xmlns:p14="http://schemas.microsoft.com/office/powerpoint/2010/main" val="462128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1321</TotalTime>
  <Words>646</Words>
  <Application>Microsoft Office PowerPoint</Application>
  <PresentationFormat>On-screen Show (4:3)</PresentationFormat>
  <Paragraphs>138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Why N2N? And Why Now?</vt:lpstr>
      <vt:lpstr>N2N</vt:lpstr>
      <vt:lpstr>Outline</vt:lpstr>
      <vt:lpstr>Global Primary Energy Use by Source -   Millions  Tones Oil Equivalent</vt:lpstr>
      <vt:lpstr>Megatrends </vt:lpstr>
      <vt:lpstr>Increasing Urbanization of the Global Population</vt:lpstr>
      <vt:lpstr>Increasing Urbanization of the Global Population</vt:lpstr>
      <vt:lpstr>Decarbonization</vt:lpstr>
      <vt:lpstr>Carbon-to-Burnable-Hydrogen Ratio </vt:lpstr>
      <vt:lpstr>Carbon-to-Burnable-Hydrogen Ratio </vt:lpstr>
      <vt:lpstr>Increasing use and availability of gaseous fuels</vt:lpstr>
      <vt:lpstr>Increasing use and availability of gaseous fuels</vt:lpstr>
      <vt:lpstr>Peak oil</vt:lpstr>
      <vt:lpstr>Peak oil</vt:lpstr>
      <vt:lpstr>Peak oil?</vt:lpstr>
      <vt:lpstr>References </vt:lpstr>
      <vt:lpstr>Questions?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Tomich, James L</dc:creator>
  <cp:lastModifiedBy>Tomich, James L</cp:lastModifiedBy>
  <cp:revision>46</cp:revision>
  <cp:lastPrinted>2013-03-25T14:44:23Z</cp:lastPrinted>
  <dcterms:created xsi:type="dcterms:W3CDTF">2013-03-24T18:07:09Z</dcterms:created>
  <dcterms:modified xsi:type="dcterms:W3CDTF">2013-03-25T16:08:22Z</dcterms:modified>
</cp:coreProperties>
</file>