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57" r:id="rId4"/>
    <p:sldId id="262" r:id="rId5"/>
    <p:sldId id="258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Biomass</c:v>
                </c:pt>
                <c:pt idx="1">
                  <c:v>Wind</c:v>
                </c:pt>
                <c:pt idx="2">
                  <c:v>Nuclear</c:v>
                </c:pt>
                <c:pt idx="3">
                  <c:v>Coal</c:v>
                </c:pt>
                <c:pt idx="4">
                  <c:v>Natural Gas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708</c:v>
                </c:pt>
                <c:pt idx="2" formatCode="#,##0">
                  <c:v>4892</c:v>
                </c:pt>
                <c:pt idx="3" formatCode="#,##0">
                  <c:v>13602</c:v>
                </c:pt>
                <c:pt idx="4" formatCode="#,##0">
                  <c:v>51299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Biomass</c:v>
                </c:pt>
                <c:pt idx="1">
                  <c:v>Wind</c:v>
                </c:pt>
                <c:pt idx="2">
                  <c:v>Nuclear</c:v>
                </c:pt>
                <c:pt idx="3">
                  <c:v>Coal</c:v>
                </c:pt>
                <c:pt idx="4">
                  <c:v>Natural Gas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92</c:v>
                </c:pt>
                <c:pt idx="1">
                  <c:v>919</c:v>
                </c:pt>
                <c:pt idx="2" formatCode="#,##0">
                  <c:v>4892</c:v>
                </c:pt>
                <c:pt idx="3" formatCode="#,##0">
                  <c:v>17010</c:v>
                </c:pt>
                <c:pt idx="4" formatCode="#,##0">
                  <c:v>54184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436416"/>
        <c:axId val="183437952"/>
      </c:barChart>
      <c:catAx>
        <c:axId val="18343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83437952"/>
        <c:crosses val="autoZero"/>
        <c:auto val="1"/>
        <c:lblAlgn val="ctr"/>
        <c:lblOffset val="100"/>
        <c:noMultiLvlLbl val="0"/>
      </c:catAx>
      <c:valAx>
        <c:axId val="183437952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8343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C27A85-5523-4D52-A152-20DB6966A818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357B0E-93F2-4C26-B57C-B0BF9E3257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1089025"/>
          </a:xfrm>
        </p:spPr>
        <p:txBody>
          <a:bodyPr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Power Hungry Chapter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Myth: Wind Power Reduces CO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Emissions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4510" y="5791200"/>
            <a:ext cx="7117180" cy="861420"/>
          </a:xfrm>
        </p:spPr>
        <p:txBody>
          <a:bodyPr/>
          <a:lstStyle/>
          <a:p>
            <a:r>
              <a:rPr lang="en-US" dirty="0" smtClean="0"/>
              <a:t>Presented by: Stephen </a:t>
            </a:r>
            <a:r>
              <a:rPr lang="en-US" dirty="0" smtClean="0"/>
              <a:t>Berwick</a:t>
            </a:r>
            <a:endParaRPr lang="en-US" dirty="0"/>
          </a:p>
        </p:txBody>
      </p:sp>
      <p:pic>
        <p:nvPicPr>
          <p:cNvPr id="1028" name="Picture 4" descr="Wind energy : wind turbines of Horns Rev windfa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086600" cy="430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8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is not a single study based on actual data from </a:t>
            </a:r>
            <a:r>
              <a:rPr lang="en-US" dirty="0" smtClean="0"/>
              <a:t>existing </a:t>
            </a:r>
            <a:r>
              <a:rPr lang="en-US" dirty="0"/>
              <a:t>wind turbines that can prove that wind power reduces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emissions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 turbines require back up </a:t>
            </a:r>
            <a:r>
              <a:rPr lang="en-US" dirty="0" err="1" smtClean="0"/>
              <a:t>dispatchable</a:t>
            </a:r>
            <a:r>
              <a:rPr lang="en-US" dirty="0" smtClean="0"/>
              <a:t> hydrocarbon electric </a:t>
            </a:r>
            <a:r>
              <a:rPr lang="en-US" dirty="0"/>
              <a:t>generation capacity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More expensive because of non-sustainable power and need for </a:t>
            </a:r>
            <a:r>
              <a:rPr lang="en-US" dirty="0" smtClean="0"/>
              <a:t>back up generators.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Capacity </a:t>
            </a:r>
            <a:r>
              <a:rPr lang="en-US" dirty="0"/>
              <a:t>factor =amount of time producing 100% max </a:t>
            </a:r>
            <a:r>
              <a:rPr lang="en-US" dirty="0" smtClean="0"/>
              <a:t>output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For wind turbines </a:t>
            </a:r>
            <a:r>
              <a:rPr lang="en-US" dirty="0"/>
              <a:t>Capacity is </a:t>
            </a:r>
            <a:r>
              <a:rPr lang="en-US" dirty="0" smtClean="0"/>
              <a:t>typically </a:t>
            </a:r>
            <a:r>
              <a:rPr lang="en-US" dirty="0"/>
              <a:t>10-20% of max rated value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Examples outside of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China </a:t>
            </a:r>
            <a:r>
              <a:rPr lang="en-US" dirty="0"/>
              <a:t>wants to build new “Green Cities” powered by wind farms, but to accomplish this, dozens of new coal-fired power </a:t>
            </a:r>
            <a:r>
              <a:rPr lang="en-US" dirty="0" smtClean="0"/>
              <a:t>plants will be needed to meet the power demands.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Denmark uses hydropower back up generators but has seen no </a:t>
            </a:r>
            <a:r>
              <a:rPr lang="en-US" dirty="0"/>
              <a:t>reduction in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emissions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Top wind generating state in the US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2008 </a:t>
            </a:r>
            <a:r>
              <a:rPr lang="en-US" dirty="0"/>
              <a:t>Texas installed 2,700mega watts of wind turbines in </a:t>
            </a:r>
            <a:r>
              <a:rPr lang="en-US" dirty="0" smtClean="0"/>
              <a:t>2009 and it was determined that the turbines </a:t>
            </a:r>
            <a:r>
              <a:rPr lang="en-US" dirty="0"/>
              <a:t>had a capacity factor of 8.7% 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In mid-2009 there were 8,203MW of wind power with an estimated </a:t>
            </a:r>
            <a:r>
              <a:rPr lang="en-US" dirty="0" smtClean="0"/>
              <a:t>708MW </a:t>
            </a:r>
            <a:r>
              <a:rPr lang="en-US" dirty="0"/>
              <a:t>of it considered reliable.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In summer T</a:t>
            </a:r>
            <a:r>
              <a:rPr lang="en-US" dirty="0" smtClean="0"/>
              <a:t>exas </a:t>
            </a:r>
            <a:r>
              <a:rPr lang="en-US" dirty="0"/>
              <a:t>needs 72,648 MW </a:t>
            </a:r>
            <a:r>
              <a:rPr lang="en-US" dirty="0" smtClean="0"/>
              <a:t>and </a:t>
            </a:r>
            <a:r>
              <a:rPr lang="en-US" dirty="0"/>
              <a:t>wind only accounts for 1% of the total energy </a:t>
            </a:r>
            <a:r>
              <a:rPr lang="en-US" dirty="0" smtClean="0"/>
              <a:t>needed, </a:t>
            </a:r>
            <a:r>
              <a:rPr lang="en-US" dirty="0"/>
              <a:t>the rest in gas fired back up generators.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Generation capacity </a:t>
            </a:r>
            <a:r>
              <a:rPr lang="en-US" dirty="0">
                <a:effectLst/>
              </a:rPr>
              <a:t>in T</a:t>
            </a:r>
            <a:r>
              <a:rPr lang="en-US" dirty="0" smtClean="0">
                <a:effectLst/>
              </a:rPr>
              <a:t>exas 2009,2014 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608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963363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*Horizontal axis in Megawatts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CERA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CERA 2008 report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“it is more expensive than conventional power generation in part because wind’s intermittent production patterns need to be augmented with </a:t>
            </a:r>
            <a:r>
              <a:rPr lang="en-US" dirty="0" err="1" smtClean="0"/>
              <a:t>dispatchable</a:t>
            </a:r>
            <a:r>
              <a:rPr lang="en-US" dirty="0" smtClean="0"/>
              <a:t> generators to match power demand.”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“ </a:t>
            </a:r>
            <a:r>
              <a:rPr lang="en-US" dirty="0"/>
              <a:t>In order to provide reliable capacity throughout the year, every megawatt of wind capacity need to be matched up with a megawatt of </a:t>
            </a:r>
            <a:r>
              <a:rPr lang="en-US" dirty="0" err="1"/>
              <a:t>dispatchable</a:t>
            </a:r>
            <a:r>
              <a:rPr lang="en-US" dirty="0"/>
              <a:t> capacity.”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Global Wind Energy Council claims that by 2030 global wind-power capacity will have a five-fold increase over 2007, generating 500,000 MW, which the group expects would cut CO2 emissions by 731M </a:t>
            </a:r>
            <a:r>
              <a:rPr lang="en-US" dirty="0" smtClean="0"/>
              <a:t>tons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1MW</a:t>
            </a:r>
            <a:r>
              <a:rPr lang="en-US" dirty="0"/>
              <a:t>= 3.5*10^6 BTU Natural Gas=409 </a:t>
            </a:r>
            <a:r>
              <a:rPr lang="en-US" dirty="0" err="1"/>
              <a:t>Lbs</a:t>
            </a:r>
            <a:r>
              <a:rPr lang="en-US" dirty="0"/>
              <a:t> of CO</a:t>
            </a:r>
            <a:r>
              <a:rPr lang="en-US" baseline="-25000" dirty="0"/>
              <a:t>2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500,000MW </a:t>
            </a:r>
            <a:r>
              <a:rPr lang="en-US" dirty="0"/>
              <a:t>wind energy *0.20 = </a:t>
            </a:r>
            <a:r>
              <a:rPr lang="en-US" dirty="0" smtClean="0"/>
              <a:t>100,000MW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500,000MW </a:t>
            </a:r>
            <a:r>
              <a:rPr lang="en-US" dirty="0"/>
              <a:t>* 409= </a:t>
            </a:r>
            <a:r>
              <a:rPr lang="en-US" dirty="0" smtClean="0"/>
              <a:t>102,205 Tons </a:t>
            </a:r>
            <a:r>
              <a:rPr lang="en-US" dirty="0"/>
              <a:t>of CO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Q. What is the capacity factor of wind power.</a:t>
            </a:r>
          </a:p>
          <a:p>
            <a:r>
              <a:rPr lang="en-US" dirty="0" smtClean="0"/>
              <a:t>A. 10-20%</a:t>
            </a:r>
          </a:p>
          <a:p>
            <a:endParaRPr lang="en-US" dirty="0"/>
          </a:p>
          <a:p>
            <a:r>
              <a:rPr lang="en-US" dirty="0" smtClean="0"/>
              <a:t>Q. What is the actual percent of wind power used in Texas. </a:t>
            </a:r>
          </a:p>
          <a:p>
            <a:r>
              <a:rPr lang="en-US" dirty="0" smtClean="0"/>
              <a:t>A. 1%</a:t>
            </a:r>
          </a:p>
          <a:p>
            <a:endParaRPr lang="en-US" dirty="0"/>
          </a:p>
          <a:p>
            <a:r>
              <a:rPr lang="en-US" dirty="0" smtClean="0"/>
              <a:t>Q. What picks up the slack when there is no wind. </a:t>
            </a:r>
          </a:p>
          <a:p>
            <a:r>
              <a:rPr lang="en-US" dirty="0" smtClean="0"/>
              <a:t>A. hydrocarbon </a:t>
            </a:r>
            <a:r>
              <a:rPr lang="en-US" dirty="0"/>
              <a:t>back up </a:t>
            </a:r>
            <a:r>
              <a:rPr lang="en-US" dirty="0" smtClean="0"/>
              <a:t>generators.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507</TotalTime>
  <Words>396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Executive</vt:lpstr>
      <vt:lpstr>Spring</vt:lpstr>
      <vt:lpstr>Power Hungry Chapter 9 Myth: Wind Power Reduces CO2 Emissions</vt:lpstr>
      <vt:lpstr>Facts</vt:lpstr>
      <vt:lpstr>Examples outside of USA</vt:lpstr>
      <vt:lpstr>Example Texas</vt:lpstr>
      <vt:lpstr>Generation capacity in Texas 2009,2014 </vt:lpstr>
      <vt:lpstr>CERA Findings</vt:lpstr>
      <vt:lpstr>Conclusion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Myth: Wind Power Reduces CO2 Emissions</dc:title>
  <dc:creator>Stephen A. Berwick</dc:creator>
  <cp:lastModifiedBy>Stephen A. Berwick</cp:lastModifiedBy>
  <cp:revision>14</cp:revision>
  <dcterms:created xsi:type="dcterms:W3CDTF">2013-03-19T21:29:03Z</dcterms:created>
  <dcterms:modified xsi:type="dcterms:W3CDTF">2013-03-20T15:57:02Z</dcterms:modified>
</cp:coreProperties>
</file>