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BB6CB85-85C6-44BD-BD60-E93F1437D699}" type="datetimeFigureOut">
              <a:rPr lang="en-US" smtClean="0"/>
              <a:t>3/17/2013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22AE9BC-889F-47DA-8C35-C8004E0D88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Coal Hard Facts</a:t>
            </a:r>
            <a:br>
              <a:rPr lang="en-US" dirty="0" smtClean="0"/>
            </a:br>
            <a:r>
              <a:rPr lang="en-US" sz="3600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Myriah Santistevan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01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sz="4000" dirty="0" smtClean="0"/>
              <a:t>Demand of Electricity</a:t>
            </a:r>
            <a:endParaRPr lang="en-US" sz="40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724400"/>
          </a:xfrm>
        </p:spPr>
        <p:txBody>
          <a:bodyPr/>
          <a:lstStyle/>
          <a:p>
            <a:r>
              <a:rPr lang="en-US" dirty="0" smtClean="0"/>
              <a:t>Increase in Energy between 1990-2007</a:t>
            </a:r>
          </a:p>
          <a:p>
            <a:pPr lvl="1"/>
            <a:r>
              <a:rPr lang="en-US" dirty="0" smtClean="0"/>
              <a:t>Oil by 25.3%</a:t>
            </a:r>
          </a:p>
          <a:p>
            <a:pPr lvl="1"/>
            <a:r>
              <a:rPr lang="en-US" dirty="0" smtClean="0"/>
              <a:t>Coal by 42.5%</a:t>
            </a:r>
          </a:p>
          <a:p>
            <a:r>
              <a:rPr lang="en-US" dirty="0" smtClean="0"/>
              <a:t>End Coal</a:t>
            </a:r>
            <a:endParaRPr lang="en-US" dirty="0"/>
          </a:p>
          <a:p>
            <a:pPr lvl="1"/>
            <a:r>
              <a:rPr lang="en-US" dirty="0" smtClean="0"/>
              <a:t>“Red-headed stepchild of the modern business”</a:t>
            </a:r>
          </a:p>
          <a:p>
            <a:pPr lvl="1"/>
            <a:r>
              <a:rPr lang="en-US" dirty="0" smtClean="0"/>
              <a:t>Premature Deaths (London, China)</a:t>
            </a:r>
          </a:p>
          <a:p>
            <a:pPr lvl="1"/>
            <a:r>
              <a:rPr lang="en-US" dirty="0"/>
              <a:t>Wide-spread use of mountaintop-removal mining</a:t>
            </a:r>
          </a:p>
          <a:p>
            <a:pPr lvl="1"/>
            <a:r>
              <a:rPr lang="en-US" dirty="0" smtClean="0"/>
              <a:t>Pollution </a:t>
            </a:r>
          </a:p>
          <a:p>
            <a:pPr lvl="2"/>
            <a:r>
              <a:rPr lang="en-US" dirty="0" smtClean="0"/>
              <a:t>Acid rain</a:t>
            </a:r>
          </a:p>
          <a:p>
            <a:pPr lvl="2"/>
            <a:r>
              <a:rPr lang="en-US" dirty="0" smtClean="0"/>
              <a:t>Airborne Particles</a:t>
            </a:r>
          </a:p>
          <a:p>
            <a:pPr lvl="2"/>
            <a:r>
              <a:rPr lang="en-US" dirty="0" smtClean="0"/>
              <a:t>High levels of Mercury</a:t>
            </a:r>
          </a:p>
          <a:p>
            <a:pPr lvl="2"/>
            <a:r>
              <a:rPr lang="en-US" dirty="0" smtClean="0"/>
              <a:t>Lead (176000 </a:t>
            </a:r>
            <a:r>
              <a:rPr lang="en-US" dirty="0" err="1" smtClean="0"/>
              <a:t>lbs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Chromium (161000 </a:t>
            </a:r>
            <a:r>
              <a:rPr lang="en-US" dirty="0" err="1" smtClean="0"/>
              <a:t>lbs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Arsenic (100000 </a:t>
            </a:r>
            <a:r>
              <a:rPr lang="en-US" dirty="0" err="1" smtClean="0"/>
              <a:t>lbs</a:t>
            </a:r>
            <a:r>
              <a:rPr lang="en-US" dirty="0" smtClean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1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Electricity Generation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r>
              <a:rPr lang="en-US" dirty="0" smtClean="0"/>
              <a:t>Biggest Increase </a:t>
            </a:r>
            <a:r>
              <a:rPr lang="en-US" dirty="0"/>
              <a:t>Between </a:t>
            </a:r>
            <a:r>
              <a:rPr lang="en-US" dirty="0" smtClean="0"/>
              <a:t>1990-2007</a:t>
            </a:r>
          </a:p>
          <a:p>
            <a:pPr lvl="1"/>
            <a:r>
              <a:rPr lang="en-US" dirty="0" smtClean="0"/>
              <a:t>China (452%)</a:t>
            </a:r>
          </a:p>
          <a:p>
            <a:pPr lvl="1"/>
            <a:r>
              <a:rPr lang="en-US" dirty="0" smtClean="0"/>
              <a:t>Indonesia (353%)</a:t>
            </a:r>
          </a:p>
          <a:p>
            <a:pPr lvl="1"/>
            <a:r>
              <a:rPr lang="en-US" dirty="0" smtClean="0"/>
              <a:t>United Arab Emirates (352%)</a:t>
            </a:r>
          </a:p>
          <a:p>
            <a:pPr lvl="1"/>
            <a:r>
              <a:rPr lang="en-US" dirty="0" smtClean="0"/>
              <a:t>Malaysia (321%)</a:t>
            </a:r>
          </a:p>
          <a:p>
            <a:pPr lvl="1"/>
            <a:r>
              <a:rPr lang="en-US" dirty="0" smtClean="0"/>
              <a:t>Qatar (307%)</a:t>
            </a:r>
          </a:p>
          <a:p>
            <a:pPr lvl="1"/>
            <a:r>
              <a:rPr lang="en-US" dirty="0" smtClean="0"/>
              <a:t>Global increased by 70%</a:t>
            </a:r>
          </a:p>
          <a:p>
            <a:pPr lvl="1"/>
            <a:r>
              <a:rPr lang="en-US" dirty="0" smtClean="0"/>
              <a:t>U.S. electric output rose 35.5%</a:t>
            </a:r>
          </a:p>
          <a:p>
            <a:r>
              <a:rPr lang="en-US" dirty="0" smtClean="0"/>
              <a:t>Highest Per-Capita Electricity Consumption</a:t>
            </a:r>
          </a:p>
          <a:p>
            <a:pPr lvl="1"/>
            <a:r>
              <a:rPr lang="en-US" dirty="0" smtClean="0"/>
              <a:t>Iceland</a:t>
            </a:r>
          </a:p>
          <a:p>
            <a:pPr lvl="1"/>
            <a:r>
              <a:rPr lang="en-US" dirty="0" smtClean="0"/>
              <a:t>Norway</a:t>
            </a:r>
          </a:p>
          <a:p>
            <a:pPr lvl="1"/>
            <a:r>
              <a:rPr lang="en-US" dirty="0" smtClean="0"/>
              <a:t>Finland</a:t>
            </a:r>
          </a:p>
          <a:p>
            <a:pPr lvl="1"/>
            <a:r>
              <a:rPr lang="en-US" dirty="0" smtClean="0"/>
              <a:t>Canada</a:t>
            </a:r>
          </a:p>
          <a:p>
            <a:pPr lvl="1"/>
            <a:r>
              <a:rPr lang="en-US" dirty="0" smtClean="0"/>
              <a:t>Qatar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8504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sz="4000" dirty="0"/>
              <a:t>Electricity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/>
              <a:t>Lowest Energy Consumption</a:t>
            </a:r>
          </a:p>
          <a:p>
            <a:pPr lvl="1"/>
            <a:r>
              <a:rPr lang="en-US" dirty="0"/>
              <a:t>Gaza</a:t>
            </a:r>
          </a:p>
          <a:p>
            <a:pPr lvl="1"/>
            <a:r>
              <a:rPr lang="en-US" dirty="0"/>
              <a:t>Chad</a:t>
            </a:r>
          </a:p>
          <a:p>
            <a:pPr lvl="1"/>
            <a:r>
              <a:rPr lang="en-US" dirty="0"/>
              <a:t>Burundi</a:t>
            </a:r>
          </a:p>
          <a:p>
            <a:pPr lvl="1"/>
            <a:r>
              <a:rPr lang="en-US" dirty="0"/>
              <a:t>Central African Republic</a:t>
            </a:r>
          </a:p>
          <a:p>
            <a:pPr lvl="1"/>
            <a:r>
              <a:rPr lang="en-US" dirty="0" smtClean="0"/>
              <a:t>Rwanda</a:t>
            </a:r>
          </a:p>
          <a:p>
            <a:r>
              <a:rPr lang="en-US" dirty="0" smtClean="0"/>
              <a:t>Much of the new power is generated with coal</a:t>
            </a:r>
            <a:endParaRPr lang="en-US" dirty="0"/>
          </a:p>
          <a:p>
            <a:r>
              <a:rPr lang="en-US" dirty="0" smtClean="0"/>
              <a:t>“To help bring people out of poverty we need to help them increase the amount of electricity they generate and distribute.”-Alan Pasternak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02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controlled by an organization </a:t>
            </a:r>
            <a:r>
              <a:rPr lang="en-US" dirty="0" smtClean="0"/>
              <a:t>like Organization of the Petroleum Exporting Countries</a:t>
            </a:r>
          </a:p>
          <a:p>
            <a:endParaRPr lang="en-US" dirty="0"/>
          </a:p>
          <a:p>
            <a:r>
              <a:rPr lang="en-US" dirty="0"/>
              <a:t>The US is adding coal-firing capacity at a rate that is far greater than the rates for wind and solar capacity </a:t>
            </a:r>
            <a:r>
              <a:rPr lang="en-US" dirty="0" smtClean="0"/>
              <a:t>(1995-2008)</a:t>
            </a:r>
          </a:p>
          <a:p>
            <a:pPr lvl="1"/>
            <a:r>
              <a:rPr lang="en-US" dirty="0" smtClean="0"/>
              <a:t>Coal-284,959,000 </a:t>
            </a:r>
            <a:r>
              <a:rPr lang="en-US" dirty="0"/>
              <a:t>additional megawatt hours per year </a:t>
            </a:r>
            <a:endParaRPr lang="en-US" dirty="0" smtClean="0"/>
          </a:p>
          <a:p>
            <a:pPr lvl="1"/>
            <a:r>
              <a:rPr lang="en-US" dirty="0" smtClean="0"/>
              <a:t>Wind-48,862,000 </a:t>
            </a:r>
            <a:r>
              <a:rPr lang="en-US" dirty="0"/>
              <a:t>megawatt hours per </a:t>
            </a:r>
            <a:r>
              <a:rPr lang="en-US" dirty="0" smtClean="0"/>
              <a:t>year</a:t>
            </a:r>
          </a:p>
          <a:p>
            <a:pPr lvl="1"/>
            <a:r>
              <a:rPr lang="en-US" dirty="0" smtClean="0"/>
              <a:t>Solar-346,000 </a:t>
            </a:r>
            <a:r>
              <a:rPr lang="en-US" dirty="0"/>
              <a:t>megawatt hours per </a:t>
            </a:r>
            <a:r>
              <a:rPr lang="en-US" dirty="0" smtClean="0"/>
              <a:t>year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"/>
            <a:ext cx="8229600" cy="914400"/>
          </a:xfrm>
        </p:spPr>
        <p:txBody>
          <a:bodyPr/>
          <a:lstStyle/>
          <a:p>
            <a:r>
              <a:rPr lang="en-US" sz="4000" dirty="0"/>
              <a:t>Coal Production is I</a:t>
            </a:r>
            <a:r>
              <a:rPr lang="en-US" sz="4000" dirty="0" smtClean="0"/>
              <a:t>ncreasing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4591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57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two types of pollution that coal gives off.</a:t>
            </a:r>
          </a:p>
          <a:p>
            <a:endParaRPr lang="en-US" dirty="0" smtClean="0"/>
          </a:p>
          <a:p>
            <a:r>
              <a:rPr lang="en-US" dirty="0" smtClean="0"/>
              <a:t>What is coal known as in the business world?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24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949</TotalTime>
  <Words>242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Coal Hard Facts Chapter 5</vt:lpstr>
      <vt:lpstr>Demand of Electricity</vt:lpstr>
      <vt:lpstr>Electricity Generation</vt:lpstr>
      <vt:lpstr>Electricity Generation</vt:lpstr>
      <vt:lpstr>Coal Production is Increasing</vt:lpstr>
      <vt:lpstr>Questions?</vt:lpstr>
      <vt:lpstr>My Questions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Coal Hard Facts Chapter 5</dc:title>
  <dc:creator>Santistevan, Myriah L.</dc:creator>
  <cp:lastModifiedBy>Santistevan, Myriah L.</cp:lastModifiedBy>
  <cp:revision>19</cp:revision>
  <dcterms:created xsi:type="dcterms:W3CDTF">2013-03-18T01:53:23Z</dcterms:created>
  <dcterms:modified xsi:type="dcterms:W3CDTF">2013-03-18T20:15:50Z</dcterms:modified>
</cp:coreProperties>
</file>