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660"/>
  </p:normalViewPr>
  <p:slideViewPr>
    <p:cSldViewPr>
      <p:cViewPr varScale="1">
        <p:scale>
          <a:sx n="73" d="100"/>
          <a:sy n="73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FF8F-98B5-4B16-8649-51172E7EFE90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DDF9-EA18-4A2F-B0EC-937B421BA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1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FF8F-98B5-4B16-8649-51172E7EFE90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DDF9-EA18-4A2F-B0EC-937B421BA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4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FF8F-98B5-4B16-8649-51172E7EFE90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DDF9-EA18-4A2F-B0EC-937B421BA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3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FF8F-98B5-4B16-8649-51172E7EFE90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DDF9-EA18-4A2F-B0EC-937B421BA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9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FF8F-98B5-4B16-8649-51172E7EFE90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DDF9-EA18-4A2F-B0EC-937B421BA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6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FF8F-98B5-4B16-8649-51172E7EFE90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DDF9-EA18-4A2F-B0EC-937B421BA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1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FF8F-98B5-4B16-8649-51172E7EFE90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DDF9-EA18-4A2F-B0EC-937B421BA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FF8F-98B5-4B16-8649-51172E7EFE90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DDF9-EA18-4A2F-B0EC-937B421BA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2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FF8F-98B5-4B16-8649-51172E7EFE90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DDF9-EA18-4A2F-B0EC-937B421BA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FF8F-98B5-4B16-8649-51172E7EFE90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DDF9-EA18-4A2F-B0EC-937B421BA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5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FF8F-98B5-4B16-8649-51172E7EFE90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DDF9-EA18-4A2F-B0EC-937B421BA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1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AFF8F-98B5-4B16-8649-51172E7EFE90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3DDF9-EA18-4A2F-B0EC-937B421BA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1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458200" cy="1924050"/>
          </a:xfrm>
        </p:spPr>
        <p:txBody>
          <a:bodyPr>
            <a:normAutofit fontScale="90000"/>
          </a:bodyPr>
          <a:lstStyle/>
          <a:p>
            <a:r>
              <a:rPr lang="en-US" sz="8000" i="1" dirty="0" smtClean="0"/>
              <a:t>Power Hungry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Chapter 24: America’s Secret Google</a:t>
            </a:r>
            <a:br>
              <a:rPr lang="en-US" sz="4000" dirty="0" smtClean="0"/>
            </a:br>
            <a:r>
              <a:rPr lang="en-US" sz="4000" dirty="0" smtClean="0"/>
              <a:t>By: Robert Bryce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114800"/>
            <a:ext cx="6400800" cy="1752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Presented By: Logan Fischer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7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sz="3000" dirty="0" smtClean="0"/>
              <a:t>The meek shall inherit the Earth, but not its mineral rights” – J. Paul Getty</a:t>
            </a:r>
          </a:p>
          <a:p>
            <a:r>
              <a:rPr lang="en-US" sz="3000" dirty="0" smtClean="0"/>
              <a:t>This statement is true in every country other than America, as Americans, rather than the state, own the minerals that are on their private properties.</a:t>
            </a:r>
          </a:p>
          <a:p>
            <a:r>
              <a:rPr lang="en-US" sz="3000" dirty="0" smtClean="0"/>
              <a:t>The private ownership of mineral rights is why America has become so prosperous and continues to lead the world in developing new technologies to extract hydrocarbons.</a:t>
            </a:r>
          </a:p>
          <a:p>
            <a:r>
              <a:rPr lang="en-US" sz="3000" dirty="0" smtClean="0"/>
              <a:t>About 1.7 million oil and gas wells have been drilled in the last century.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842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3820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100" dirty="0" smtClean="0"/>
              <a:t>According to Robert Bryce’s calculations, individual Americans made about $21.5 billion on mineral interest payments in 2007.  (Google made $21.8 billion in 2008)</a:t>
            </a:r>
          </a:p>
          <a:p>
            <a:r>
              <a:rPr lang="en-US" sz="3100" dirty="0" smtClean="0"/>
              <a:t>About 1 million Americans own mineral interests.</a:t>
            </a:r>
          </a:p>
          <a:p>
            <a:r>
              <a:rPr lang="en-US" sz="3100" dirty="0" smtClean="0"/>
              <a:t>A neighborhood group in the area around the Barnett Shale in Texas was paid $25,000 per acre for the lease rights.</a:t>
            </a:r>
          </a:p>
          <a:p>
            <a:r>
              <a:rPr lang="en-US" sz="3100" dirty="0" smtClean="0"/>
              <a:t>Energy companies paid the residents of </a:t>
            </a:r>
            <a:r>
              <a:rPr lang="en-US" sz="3100" dirty="0" err="1" smtClean="0"/>
              <a:t>DeSoto</a:t>
            </a:r>
            <a:r>
              <a:rPr lang="en-US" sz="3100" dirty="0" smtClean="0"/>
              <a:t> Parish, an area around the Haynesville Shale gas play, $27 million just for the rights to drill the land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4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 smtClean="0"/>
              <a:t>The domestic gas and oil industry creates jobs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In 2005, about 71,000 jobs in Colorado were directly attributed to the oil and gas industry.</a:t>
            </a:r>
          </a:p>
          <a:p>
            <a:r>
              <a:rPr lang="en-US" sz="3200" dirty="0" smtClean="0"/>
              <a:t>A study by Oklahoma State University in 2008 estimated that the oil and gas industry employs about 76,000 people in Oklahoma alone, and these workers are paid about $8.9 billion dollars a year.  </a:t>
            </a:r>
          </a:p>
          <a:p>
            <a:r>
              <a:rPr lang="en-US" sz="3200" dirty="0" smtClean="0"/>
              <a:t>U.S. oil and gas sector employs about 1.8 million people.</a:t>
            </a:r>
          </a:p>
          <a:p>
            <a:r>
              <a:rPr lang="en-US" sz="3200" dirty="0" smtClean="0"/>
              <a:t>The strong domestic oil and gas sector in America keeps these jobs here.</a:t>
            </a:r>
          </a:p>
        </p:txBody>
      </p:sp>
    </p:spTree>
    <p:extLst>
      <p:ext uri="{BB962C8B-B14F-4D97-AF65-F5344CB8AC3E}">
        <p14:creationId xmlns:p14="http://schemas.microsoft.com/office/powerpoint/2010/main" val="42906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References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Bryce, Robert. </a:t>
            </a:r>
            <a:r>
              <a:rPr lang="en-US" sz="3200" i="1" dirty="0"/>
              <a:t>Power Hungry: The Myths </a:t>
            </a:r>
            <a:r>
              <a:rPr lang="en-US" sz="3200" i="1" dirty="0" smtClean="0"/>
              <a:t>of 	"Green</a:t>
            </a:r>
            <a:r>
              <a:rPr lang="en-US" sz="3200" i="1" dirty="0"/>
              <a:t>" Energy and the Real </a:t>
            </a:r>
            <a:r>
              <a:rPr lang="en-US" sz="3200" i="1" dirty="0" smtClean="0"/>
              <a:t>Fuels </a:t>
            </a:r>
            <a:r>
              <a:rPr lang="en-US" sz="3200" i="1" dirty="0"/>
              <a:t>of the </a:t>
            </a:r>
            <a:r>
              <a:rPr lang="en-US" sz="3200" i="1" dirty="0" smtClean="0"/>
              <a:t>	Future</a:t>
            </a:r>
            <a:r>
              <a:rPr lang="en-US" sz="3200" dirty="0"/>
              <a:t>. First. New York: </a:t>
            </a:r>
            <a:r>
              <a:rPr lang="en-US" sz="3200" dirty="0" smtClean="0"/>
              <a:t>Public </a:t>
            </a:r>
            <a:r>
              <a:rPr lang="en-US" sz="3200" dirty="0"/>
              <a:t>Affairs, </a:t>
            </a:r>
            <a:r>
              <a:rPr lang="en-US" sz="3200" dirty="0" smtClean="0"/>
              <a:t>	2010</a:t>
            </a:r>
            <a:r>
              <a:rPr lang="en-US" sz="3200" dirty="0"/>
              <a:t>. Print.</a:t>
            </a:r>
          </a:p>
        </p:txBody>
      </p:sp>
    </p:spTree>
    <p:extLst>
      <p:ext uri="{BB962C8B-B14F-4D97-AF65-F5344CB8AC3E}">
        <p14:creationId xmlns:p14="http://schemas.microsoft.com/office/powerpoint/2010/main" val="177215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287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 Hungry Chapter 24: America’s Secret Google By: Robert Bryce</vt:lpstr>
      <vt:lpstr>PowerPoint Presentation</vt:lpstr>
      <vt:lpstr>PowerPoint Presentation</vt:lpstr>
      <vt:lpstr>PowerPoint Presentation</vt:lpstr>
      <vt:lpstr>References</vt:lpstr>
    </vt:vector>
  </TitlesOfParts>
  <Company>SDSMT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Hungry Chapter 24: America’s Secret Google By: Robert Bryce</dc:title>
  <dc:creator>Fischer, Logan E</dc:creator>
  <cp:lastModifiedBy>Fischer, Logan E</cp:lastModifiedBy>
  <cp:revision>10</cp:revision>
  <dcterms:created xsi:type="dcterms:W3CDTF">2011-03-23T04:56:02Z</dcterms:created>
  <dcterms:modified xsi:type="dcterms:W3CDTF">2011-03-23T16:15:40Z</dcterms:modified>
</cp:coreProperties>
</file>