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94" autoAdjust="0"/>
    <p:restoredTop sz="94660"/>
  </p:normalViewPr>
  <p:slideViewPr>
    <p:cSldViewPr>
      <p:cViewPr varScale="1">
        <p:scale>
          <a:sx n="69" d="100"/>
          <a:sy n="69" d="100"/>
        </p:scale>
        <p:origin x="-1008"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3F45D-E68B-4984-AC03-4D9F08AB5FEE}" type="datetimeFigureOut">
              <a:rPr lang="en-US" smtClean="0"/>
              <a:pPr/>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E6C4D-8A09-4047-ABE8-7ED854EB6E5F}" type="slidenum">
              <a:rPr lang="en-US" smtClean="0"/>
              <a:pPr/>
              <a:t>‹#›</a:t>
            </a:fld>
            <a:endParaRPr lang="en-US"/>
          </a:p>
        </p:txBody>
      </p:sp>
    </p:spTree>
    <p:extLst>
      <p:ext uri="{BB962C8B-B14F-4D97-AF65-F5344CB8AC3E}">
        <p14:creationId xmlns:p14="http://schemas.microsoft.com/office/powerpoint/2010/main" xmlns="" val="389523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claim is nothing new though, this was made all they way back in 1921 by Thomas </a:t>
            </a:r>
            <a:r>
              <a:rPr lang="en-US" dirty="0" err="1" smtClean="0"/>
              <a:t>Midgley</a:t>
            </a:r>
            <a:r>
              <a:rPr lang="en-US" dirty="0" smtClean="0"/>
              <a:t>.  Basically the people</a:t>
            </a:r>
            <a:r>
              <a:rPr lang="en-US" baseline="0" dirty="0" smtClean="0"/>
              <a:t> believe that ethanol is the answer to decreasing our crude oil usage and make us less dependent on foreign oil.</a:t>
            </a:r>
            <a:endParaRPr lang="en-US" dirty="0"/>
          </a:p>
        </p:txBody>
      </p:sp>
      <p:sp>
        <p:nvSpPr>
          <p:cNvPr id="4" name="Slide Number Placeholder 3"/>
          <p:cNvSpPr>
            <a:spLocks noGrp="1"/>
          </p:cNvSpPr>
          <p:nvPr>
            <p:ph type="sldNum" sz="quarter" idx="10"/>
          </p:nvPr>
        </p:nvSpPr>
        <p:spPr/>
        <p:txBody>
          <a:bodyPr/>
          <a:lstStyle/>
          <a:p>
            <a:fld id="{4D8E6C4D-8A09-4047-ABE8-7ED854EB6E5F}" type="slidenum">
              <a:rPr lang="en-US" smtClean="0"/>
              <a:pPr/>
              <a:t>2</a:t>
            </a:fld>
            <a:endParaRPr lang="en-US"/>
          </a:p>
        </p:txBody>
      </p:sp>
    </p:spTree>
    <p:extLst>
      <p:ext uri="{BB962C8B-B14F-4D97-AF65-F5344CB8AC3E}">
        <p14:creationId xmlns:p14="http://schemas.microsoft.com/office/powerpoint/2010/main" xmlns="" val="1709519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 Bryce stated these facts to disprove</a:t>
            </a:r>
            <a:r>
              <a:rPr lang="en-US" baseline="0" dirty="0" smtClean="0"/>
              <a:t> beliefs.  Even if we switch to using ethanol and everyone has the flex fuel vehicles, we are still going to be dependent on foreign oil.  </a:t>
            </a:r>
            <a:endParaRPr lang="en-US" dirty="0"/>
          </a:p>
        </p:txBody>
      </p:sp>
      <p:sp>
        <p:nvSpPr>
          <p:cNvPr id="4" name="Slide Number Placeholder 3"/>
          <p:cNvSpPr>
            <a:spLocks noGrp="1"/>
          </p:cNvSpPr>
          <p:nvPr>
            <p:ph type="sldNum" sz="quarter" idx="10"/>
          </p:nvPr>
        </p:nvSpPr>
        <p:spPr/>
        <p:txBody>
          <a:bodyPr/>
          <a:lstStyle/>
          <a:p>
            <a:fld id="{4D8E6C4D-8A09-4047-ABE8-7ED854EB6E5F}" type="slidenum">
              <a:rPr lang="en-US" smtClean="0"/>
              <a:pPr/>
              <a:t>3</a:t>
            </a:fld>
            <a:endParaRPr lang="en-US"/>
          </a:p>
        </p:txBody>
      </p:sp>
    </p:spTree>
    <p:extLst>
      <p:ext uri="{BB962C8B-B14F-4D97-AF65-F5344CB8AC3E}">
        <p14:creationId xmlns:p14="http://schemas.microsoft.com/office/powerpoint/2010/main" xmlns="" val="3131233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9ED17A2-4772-4B40-919C-90152730BEB1}" type="datetimeFigureOut">
              <a:rPr lang="en-US" smtClean="0"/>
              <a:pPr/>
              <a:t>3/20/2012</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D274F779-DBF2-4863-A919-D380FE1B9930}"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4" name="Slide Number Placeholder 13"/>
          <p:cNvSpPr>
            <a:spLocks noGrp="1"/>
          </p:cNvSpPr>
          <p:nvPr>
            <p:ph type="sldNum" sz="quarter" idx="11"/>
          </p:nvPr>
        </p:nvSpPr>
        <p:spPr/>
        <p:txBody>
          <a:bodyPr/>
          <a:lstStyle/>
          <a:p>
            <a:fld id="{D274F779-DBF2-4863-A919-D380FE1B9930}"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4" name="Slide Number Placeholder 13"/>
          <p:cNvSpPr>
            <a:spLocks noGrp="1"/>
          </p:cNvSpPr>
          <p:nvPr>
            <p:ph type="sldNum" sz="quarter" idx="11"/>
          </p:nvPr>
        </p:nvSpPr>
        <p:spPr/>
        <p:txBody>
          <a:bodyPr/>
          <a:lstStyle/>
          <a:p>
            <a:fld id="{D274F779-DBF2-4863-A919-D380FE1B9930}"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1" name="Slide Number Placeholder 10"/>
          <p:cNvSpPr>
            <a:spLocks noGrp="1"/>
          </p:cNvSpPr>
          <p:nvPr>
            <p:ph type="sldNum" sz="quarter" idx="11"/>
          </p:nvPr>
        </p:nvSpPr>
        <p:spPr/>
        <p:txBody>
          <a:bodyPr/>
          <a:lstStyle/>
          <a:p>
            <a:fld id="{D274F779-DBF2-4863-A919-D380FE1B9930}"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9ED17A2-4772-4B40-919C-90152730BEB1}" type="datetimeFigureOut">
              <a:rPr lang="en-US" smtClean="0"/>
              <a:pPr/>
              <a:t>3/20/2012</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D274F779-DBF2-4863-A919-D380FE1B9930}"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3" name="Slide Number Placeholder 12"/>
          <p:cNvSpPr>
            <a:spLocks noGrp="1"/>
          </p:cNvSpPr>
          <p:nvPr>
            <p:ph type="sldNum" sz="quarter" idx="11"/>
          </p:nvPr>
        </p:nvSpPr>
        <p:spPr/>
        <p:txBody>
          <a:bodyPr/>
          <a:lstStyle/>
          <a:p>
            <a:fld id="{D274F779-DBF2-4863-A919-D380FE1B993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4" name="Slide Number Placeholder 13"/>
          <p:cNvSpPr>
            <a:spLocks noGrp="1"/>
          </p:cNvSpPr>
          <p:nvPr>
            <p:ph type="sldNum" sz="quarter" idx="11"/>
          </p:nvPr>
        </p:nvSpPr>
        <p:spPr/>
        <p:txBody>
          <a:bodyPr/>
          <a:lstStyle/>
          <a:p>
            <a:fld id="{D274F779-DBF2-4863-A919-D380FE1B9930}"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0" name="Slide Number Placeholder 9"/>
          <p:cNvSpPr>
            <a:spLocks noGrp="1"/>
          </p:cNvSpPr>
          <p:nvPr>
            <p:ph type="sldNum" sz="quarter" idx="11"/>
          </p:nvPr>
        </p:nvSpPr>
        <p:spPr/>
        <p:txBody>
          <a:bodyPr/>
          <a:lstStyle/>
          <a:p>
            <a:fld id="{D274F779-DBF2-4863-A919-D380FE1B9930}"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9ED17A2-4772-4B40-919C-90152730BEB1}" type="datetimeFigureOut">
              <a:rPr lang="en-US" smtClean="0"/>
              <a:pPr/>
              <a:t>3/20/2012</a:t>
            </a:fld>
            <a:endParaRPr lang="en-US"/>
          </a:p>
        </p:txBody>
      </p:sp>
      <p:sp>
        <p:nvSpPr>
          <p:cNvPr id="9" name="Slide Number Placeholder 8"/>
          <p:cNvSpPr>
            <a:spLocks noGrp="1"/>
          </p:cNvSpPr>
          <p:nvPr>
            <p:ph type="sldNum" sz="quarter" idx="11"/>
          </p:nvPr>
        </p:nvSpPr>
        <p:spPr/>
        <p:txBody>
          <a:bodyPr/>
          <a:lstStyle/>
          <a:p>
            <a:fld id="{D274F779-DBF2-4863-A919-D380FE1B993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6" name="Slide Number Placeholder 15"/>
          <p:cNvSpPr>
            <a:spLocks noGrp="1"/>
          </p:cNvSpPr>
          <p:nvPr>
            <p:ph type="sldNum" sz="quarter" idx="11"/>
          </p:nvPr>
        </p:nvSpPr>
        <p:spPr/>
        <p:txBody>
          <a:bodyPr/>
          <a:lstStyle/>
          <a:p>
            <a:fld id="{D274F779-DBF2-4863-A919-D380FE1B993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F9ED17A2-4772-4B40-919C-90152730BEB1}" type="datetimeFigureOut">
              <a:rPr lang="en-US" smtClean="0"/>
              <a:pPr/>
              <a:t>3/20/2012</a:t>
            </a:fld>
            <a:endParaRPr lang="en-US"/>
          </a:p>
        </p:txBody>
      </p:sp>
      <p:sp>
        <p:nvSpPr>
          <p:cNvPr id="17" name="Slide Number Placeholder 16"/>
          <p:cNvSpPr>
            <a:spLocks noGrp="1"/>
          </p:cNvSpPr>
          <p:nvPr>
            <p:ph type="sldNum" sz="quarter" idx="11"/>
          </p:nvPr>
        </p:nvSpPr>
        <p:spPr/>
        <p:txBody>
          <a:bodyPr/>
          <a:lstStyle/>
          <a:p>
            <a:fld id="{D274F779-DBF2-4863-A919-D380FE1B9930}"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D274F779-DBF2-4863-A919-D380FE1B9930}"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9ED17A2-4772-4B40-919C-90152730BEB1}" type="datetimeFigureOut">
              <a:rPr lang="en-US" smtClean="0"/>
              <a:pPr/>
              <a:t>3/20/2012</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8474" y="2057400"/>
            <a:ext cx="4648200" cy="1295400"/>
          </a:xfrm>
          <a:prstGeom prst="rect">
            <a:avLst/>
          </a:prstGeom>
        </p:spPr>
        <p:txBody>
          <a:bodyPr vert="horz" lIns="91440" tIns="45720" rIns="91440" bIns="45720" rtlCol="0" anchor="b">
            <a:normAutofit fontScale="925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dirty="0" smtClean="0"/>
              <a:t>Chapter 18</a:t>
            </a:r>
          </a:p>
          <a:p>
            <a:pPr algn="ctr"/>
            <a:r>
              <a:rPr lang="en-US" dirty="0" smtClean="0"/>
              <a:t>Myth: Cellulosic Ethanol Can Scale Up and Cut U.S. Oil Imports</a:t>
            </a:r>
            <a:endParaRPr lang="en-US" dirty="0"/>
          </a:p>
        </p:txBody>
      </p:sp>
      <p:sp>
        <p:nvSpPr>
          <p:cNvPr id="6" name="TextBox 5"/>
          <p:cNvSpPr txBox="1"/>
          <p:nvPr/>
        </p:nvSpPr>
        <p:spPr>
          <a:xfrm>
            <a:off x="1981200" y="3657600"/>
            <a:ext cx="3505200" cy="369332"/>
          </a:xfrm>
          <a:prstGeom prst="rect">
            <a:avLst/>
          </a:prstGeom>
          <a:noFill/>
        </p:spPr>
        <p:txBody>
          <a:bodyPr wrap="square" rtlCol="0">
            <a:spAutoFit/>
          </a:bodyPr>
          <a:lstStyle/>
          <a:p>
            <a:pPr algn="ctr"/>
            <a:r>
              <a:rPr lang="en-US" dirty="0" smtClean="0"/>
              <a:t>By:  </a:t>
            </a:r>
            <a:r>
              <a:rPr lang="en-US" dirty="0" err="1" smtClean="0"/>
              <a:t>Kalli</a:t>
            </a:r>
            <a:r>
              <a:rPr lang="en-US" dirty="0" smtClean="0"/>
              <a:t> Dinger</a:t>
            </a:r>
            <a:endParaRPr lang="en-US" dirty="0"/>
          </a:p>
        </p:txBody>
      </p:sp>
    </p:spTree>
    <p:extLst>
      <p:ext uri="{BB962C8B-B14F-4D97-AF65-F5344CB8AC3E}">
        <p14:creationId xmlns:p14="http://schemas.microsoft.com/office/powerpoint/2010/main" xmlns="" val="356702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696200" cy="5714999"/>
          </a:xfrm>
        </p:spPr>
        <p:txBody>
          <a:bodyPr/>
          <a:lstStyle/>
          <a:p>
            <a:r>
              <a:rPr lang="en-US" sz="2000" dirty="0" smtClean="0"/>
              <a:t>“From our cellulose waste products on the farm such as straw, corn-stalks, corn cobs and all similar sorts of material we throw away, we can get, by present known methods, enough alcohol to run our automotive equipment in the United States.” –Thomas </a:t>
            </a:r>
            <a:r>
              <a:rPr lang="en-US" sz="2000" dirty="0" err="1" smtClean="0"/>
              <a:t>Midgley</a:t>
            </a:r>
            <a:endParaRPr lang="en-US" sz="2000" dirty="0" smtClean="0"/>
          </a:p>
          <a:p>
            <a:pPr marL="0" indent="0">
              <a:buNone/>
            </a:pPr>
            <a:endParaRPr lang="en-US" sz="2000" dirty="0" smtClean="0"/>
          </a:p>
          <a:p>
            <a:r>
              <a:rPr lang="en-US" sz="2000" dirty="0" smtClean="0"/>
              <a:t>“Advanced biofuels from cellulosic material can play a key role in reducing the vulnerabilities, emissions and costs associated with imported oil, while also providing new economic opportunities for America’s farm communities.”-Ted Turner &amp; T Boone Pickens</a:t>
            </a:r>
          </a:p>
          <a:p>
            <a:endParaRPr lang="en-US" dirty="0" smtClean="0"/>
          </a:p>
          <a:p>
            <a:endParaRPr lang="en-US" dirty="0" smtClean="0"/>
          </a:p>
        </p:txBody>
      </p:sp>
    </p:spTree>
    <p:extLst>
      <p:ext uri="{BB962C8B-B14F-4D97-AF65-F5344CB8AC3E}">
        <p14:creationId xmlns:p14="http://schemas.microsoft.com/office/powerpoint/2010/main" xmlns="" val="618607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7924800" cy="6096000"/>
          </a:xfrm>
        </p:spPr>
        <p:txBody>
          <a:bodyPr/>
          <a:lstStyle/>
          <a:p>
            <a:r>
              <a:rPr lang="en-US" sz="2000" dirty="0" smtClean="0"/>
              <a:t>Cellulosic ethanol has a low power density.  It is about </a:t>
            </a:r>
            <a:r>
              <a:rPr lang="en-US" sz="2000" dirty="0" smtClean="0"/>
              <a:t>0.4 </a:t>
            </a:r>
            <a:r>
              <a:rPr lang="en-US" sz="2000" dirty="0" smtClean="0"/>
              <a:t>watts per square mile compared to the 28 watts per square mile natural gas offers.</a:t>
            </a:r>
          </a:p>
          <a:p>
            <a:endParaRPr lang="en-US" sz="2000" dirty="0" smtClean="0"/>
          </a:p>
          <a:p>
            <a:r>
              <a:rPr lang="en-US" sz="2000" dirty="0"/>
              <a:t>If the U.S. would replace 10% of its oil use with cellulosic ethanol:</a:t>
            </a:r>
          </a:p>
          <a:p>
            <a:pPr lvl="1"/>
            <a:r>
              <a:rPr lang="en-US" sz="1600" dirty="0" smtClean="0"/>
              <a:t>10% of our oil usage is about 32 </a:t>
            </a:r>
            <a:r>
              <a:rPr lang="en-US" sz="1600" dirty="0"/>
              <a:t>billion gallons</a:t>
            </a:r>
          </a:p>
          <a:p>
            <a:pPr lvl="1"/>
            <a:r>
              <a:rPr lang="en-US" sz="1600" dirty="0"/>
              <a:t>32 billion gallons of oil </a:t>
            </a:r>
            <a:r>
              <a:rPr lang="en-US" sz="1600" dirty="0" smtClean="0"/>
              <a:t>is the equivalent to </a:t>
            </a:r>
            <a:r>
              <a:rPr lang="en-US" sz="1600" dirty="0"/>
              <a:t>48.5 billion gallons of ethanol</a:t>
            </a:r>
          </a:p>
          <a:p>
            <a:pPr lvl="1"/>
            <a:r>
              <a:rPr lang="en-US" sz="1600" dirty="0"/>
              <a:t>48.5 billion gallons of </a:t>
            </a:r>
            <a:r>
              <a:rPr lang="en-US" sz="1600" dirty="0" err="1"/>
              <a:t>ethonal</a:t>
            </a:r>
            <a:r>
              <a:rPr lang="en-US" sz="1600" dirty="0"/>
              <a:t> would require 485 million tons of biomass.  </a:t>
            </a:r>
          </a:p>
          <a:p>
            <a:pPr lvl="1"/>
            <a:r>
              <a:rPr lang="en-US" sz="1600" dirty="0"/>
              <a:t>485 million tons of biomass would require 65,800 square miles which is about the size of Oklahoma.</a:t>
            </a:r>
          </a:p>
          <a:p>
            <a:pPr marL="228600" lvl="1" indent="0">
              <a:buNone/>
            </a:pPr>
            <a:endParaRPr lang="en-US" dirty="0"/>
          </a:p>
          <a:p>
            <a:r>
              <a:rPr lang="en-US" sz="2000" dirty="0" smtClean="0"/>
              <a:t>The production of cellulosic ethanol required about 42 times more water and emitted about 50% more carbon dioxide per unit of energy produced than standard gasoline.</a:t>
            </a:r>
          </a:p>
          <a:p>
            <a:endParaRPr lang="en-US" sz="2000" dirty="0" smtClean="0"/>
          </a:p>
          <a:p>
            <a:r>
              <a:rPr lang="en-US" sz="2000" dirty="0" smtClean="0"/>
              <a:t>Cellulosic ethanol can only be used to replace gasoline, it will not replace our use of crude oil.  Much of the crude oil we import is used for other things like butane, asphalt, diesel fuel and jet fuel.  None of which can be replaced by ethanol.</a:t>
            </a:r>
          </a:p>
          <a:p>
            <a:pPr marL="228600" lvl="1" indent="0">
              <a:buNone/>
            </a:pPr>
            <a:endParaRPr lang="en-US" dirty="0"/>
          </a:p>
        </p:txBody>
      </p:sp>
    </p:spTree>
    <p:extLst>
      <p:ext uri="{BB962C8B-B14F-4D97-AF65-F5344CB8AC3E}">
        <p14:creationId xmlns:p14="http://schemas.microsoft.com/office/powerpoint/2010/main" xmlns="" val="658370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077200" cy="4648199"/>
          </a:xfrm>
        </p:spPr>
        <p:txBody>
          <a:bodyPr>
            <a:normAutofit/>
          </a:bodyPr>
          <a:lstStyle/>
          <a:p>
            <a:r>
              <a:rPr lang="en-US" sz="2400" dirty="0" smtClean="0"/>
              <a:t>Crude oil cannot be replaced with cellulosic ethanol.  It will continue to be a primary source of energy for years to come.</a:t>
            </a:r>
            <a:endParaRPr lang="en-US" sz="2400" dirty="0"/>
          </a:p>
        </p:txBody>
      </p:sp>
      <p:sp>
        <p:nvSpPr>
          <p:cNvPr id="4" name="TextBox 3"/>
          <p:cNvSpPr txBox="1"/>
          <p:nvPr/>
        </p:nvSpPr>
        <p:spPr>
          <a:xfrm>
            <a:off x="685800" y="228600"/>
            <a:ext cx="7543800" cy="830997"/>
          </a:xfrm>
          <a:prstGeom prst="rect">
            <a:avLst/>
          </a:prstGeom>
          <a:noFill/>
        </p:spPr>
        <p:txBody>
          <a:bodyPr wrap="square" rtlCol="0">
            <a:spAutoFit/>
          </a:bodyPr>
          <a:lstStyle/>
          <a:p>
            <a:pPr algn="ctr"/>
            <a:r>
              <a:rPr lang="en-US" sz="4800" dirty="0" smtClean="0"/>
              <a:t>Summary</a:t>
            </a:r>
            <a:endParaRPr lang="en-US" sz="4800" dirty="0"/>
          </a:p>
        </p:txBody>
      </p:sp>
    </p:spTree>
    <p:extLst>
      <p:ext uri="{BB962C8B-B14F-4D97-AF65-F5344CB8AC3E}">
        <p14:creationId xmlns:p14="http://schemas.microsoft.com/office/powerpoint/2010/main" xmlns="" val="191289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219200"/>
            <a:ext cx="7162800" cy="4114799"/>
          </a:xfrm>
        </p:spPr>
        <p:txBody>
          <a:bodyPr>
            <a:normAutofit/>
          </a:bodyPr>
          <a:lstStyle/>
          <a:p>
            <a:r>
              <a:rPr lang="en-US" sz="2400" dirty="0"/>
              <a:t>Bryce, Robert. </a:t>
            </a:r>
            <a:r>
              <a:rPr lang="en-US" sz="2400" i="1" dirty="0"/>
              <a:t>Power Hungry: The Myths of </a:t>
            </a:r>
            <a:r>
              <a:rPr lang="en-US" sz="2400" dirty="0"/>
              <a:t>. Public </a:t>
            </a:r>
            <a:r>
              <a:rPr lang="en-US" sz="2400" dirty="0" smtClean="0"/>
              <a:t>	Affairs</a:t>
            </a:r>
            <a:r>
              <a:rPr lang="en-US" sz="2400" dirty="0"/>
              <a:t>, 2010. 179-186. Print.</a:t>
            </a:r>
          </a:p>
        </p:txBody>
      </p:sp>
      <p:sp>
        <p:nvSpPr>
          <p:cNvPr id="3" name="Title 2"/>
          <p:cNvSpPr>
            <a:spLocks noGrp="1"/>
          </p:cNvSpPr>
          <p:nvPr>
            <p:ph type="title"/>
          </p:nvPr>
        </p:nvSpPr>
        <p:spPr>
          <a:xfrm>
            <a:off x="2895600" y="457200"/>
            <a:ext cx="2819400" cy="685800"/>
          </a:xfrm>
        </p:spPr>
        <p:txBody>
          <a:bodyPr>
            <a:noAutofit/>
          </a:bodyPr>
          <a:lstStyle/>
          <a:p>
            <a:pPr algn="ctr"/>
            <a:r>
              <a:rPr lang="en-US" sz="4400" dirty="0" smtClean="0"/>
              <a:t>References</a:t>
            </a:r>
            <a:endParaRPr lang="en-US" sz="4400" dirty="0"/>
          </a:p>
        </p:txBody>
      </p:sp>
    </p:spTree>
    <p:extLst>
      <p:ext uri="{BB962C8B-B14F-4D97-AF65-F5344CB8AC3E}">
        <p14:creationId xmlns:p14="http://schemas.microsoft.com/office/powerpoint/2010/main" xmlns="" val="2267680106"/>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5444</TotalTime>
  <Words>402</Words>
  <Application>Microsoft Office PowerPoint</Application>
  <PresentationFormat>On-screen Show (4:3)</PresentationFormat>
  <Paragraphs>25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Composite</vt:lpstr>
      <vt:lpstr>Slide 1</vt:lpstr>
      <vt:lpstr>Slide 2</vt:lpstr>
      <vt:lpstr>Slide 3</vt:lpstr>
      <vt:lpstr>Slide 4</vt:lpstr>
      <vt:lpstr>References</vt:lpstr>
    </vt:vector>
  </TitlesOfParts>
  <Company>South Dakota School of Mines and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Hungry by Robert Bryce</dc:title>
  <dc:creator>Kalli Dinger</dc:creator>
  <cp:lastModifiedBy>Stan</cp:lastModifiedBy>
  <cp:revision>15</cp:revision>
  <dcterms:created xsi:type="dcterms:W3CDTF">2011-03-21T01:51:35Z</dcterms:created>
  <dcterms:modified xsi:type="dcterms:W3CDTF">2012-03-21T05:10:08Z</dcterms:modified>
</cp:coreProperties>
</file>