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5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2E9353-133F-41EB-9FC2-5A3DEFF2FA35}" type="datetimeFigureOut">
              <a:rPr lang="en-US" smtClean="0"/>
              <a:pPr/>
              <a:t>3/20/2012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39BC43-3DDE-4E7A-B68D-80E8A66AA3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E9353-133F-41EB-9FC2-5A3DEFF2FA3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BC43-3DDE-4E7A-B68D-80E8A66AA3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E9353-133F-41EB-9FC2-5A3DEFF2FA3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BC43-3DDE-4E7A-B68D-80E8A66AA3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E9353-133F-41EB-9FC2-5A3DEFF2FA3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BC43-3DDE-4E7A-B68D-80E8A66AA3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2E9353-133F-41EB-9FC2-5A3DEFF2FA3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9BC43-3DDE-4E7A-B68D-80E8A66AA3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E9353-133F-41EB-9FC2-5A3DEFF2FA35}"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9BC43-3DDE-4E7A-B68D-80E8A66AA3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2E9353-133F-41EB-9FC2-5A3DEFF2FA35}" type="datetimeFigureOut">
              <a:rPr lang="en-US" smtClean="0"/>
              <a:pPr/>
              <a:t>3/20/2012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9BC43-3DDE-4E7A-B68D-80E8A66AA3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2E9353-133F-41EB-9FC2-5A3DEFF2FA35}" type="datetimeFigureOut">
              <a:rPr lang="en-US" smtClean="0"/>
              <a:pPr/>
              <a:t>3/20/2012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9BC43-3DDE-4E7A-B68D-80E8A66AA3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E9353-133F-41EB-9FC2-5A3DEFF2FA35}" type="datetimeFigureOut">
              <a:rPr lang="en-US" smtClean="0"/>
              <a:pPr/>
              <a:t>3/20/2012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9BC43-3DDE-4E7A-B68D-80E8A66AA3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E9353-133F-41EB-9FC2-5A3DEFF2FA35}"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9BC43-3DDE-4E7A-B68D-80E8A66AA3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2E9353-133F-41EB-9FC2-5A3DEFF2FA35}"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A39BC43-3DDE-4E7A-B68D-80E8A66AA3C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2E9353-133F-41EB-9FC2-5A3DEFF2FA35}" type="datetimeFigureOut">
              <a:rPr lang="en-US" smtClean="0"/>
              <a:pPr/>
              <a:t>3/20/2012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39BC43-3DDE-4E7A-B68D-80E8A66AA3C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7772400" cy="1362456"/>
          </a:xfrm>
        </p:spPr>
        <p:txBody>
          <a:bodyPr/>
          <a:lstStyle/>
          <a:p>
            <a:r>
              <a:rPr lang="en-US" dirty="0" smtClean="0"/>
              <a:t> 			</a:t>
            </a:r>
            <a:r>
              <a:rPr lang="en-US" dirty="0" smtClean="0">
                <a:solidFill>
                  <a:schemeClr val="tx1"/>
                </a:solidFill>
              </a:rPr>
              <a:t>Chapter 16</a:t>
            </a:r>
            <a:br>
              <a:rPr lang="en-US" dirty="0" smtClean="0">
                <a:solidFill>
                  <a:schemeClr val="tx1"/>
                </a:solidFill>
              </a:rPr>
            </a:br>
            <a:r>
              <a:rPr lang="en-US" dirty="0" smtClean="0">
                <a:solidFill>
                  <a:schemeClr val="tx1"/>
                </a:solidFill>
              </a:rPr>
              <a:t>	   Myth: Taxing Carbon 	   Dioxide Will Work</a:t>
            </a:r>
            <a:endParaRPr lang="en-US" dirty="0">
              <a:solidFill>
                <a:schemeClr val="tx1"/>
              </a:solidFill>
            </a:endParaRPr>
          </a:p>
        </p:txBody>
      </p:sp>
      <p:sp>
        <p:nvSpPr>
          <p:cNvPr id="5" name="Text Placeholder 4"/>
          <p:cNvSpPr>
            <a:spLocks noGrp="1"/>
          </p:cNvSpPr>
          <p:nvPr>
            <p:ph type="body" idx="1"/>
          </p:nvPr>
        </p:nvSpPr>
        <p:spPr>
          <a:xfrm>
            <a:off x="457200" y="4648200"/>
            <a:ext cx="7772400" cy="1509712"/>
          </a:xfrm>
        </p:spPr>
        <p:txBody>
          <a:bodyPr/>
          <a:lstStyle/>
          <a:p>
            <a:endParaRPr lang="en-US" dirty="0"/>
          </a:p>
        </p:txBody>
      </p:sp>
    </p:spTree>
    <p:extLst>
      <p:ext uri="{BB962C8B-B14F-4D97-AF65-F5344CB8AC3E}">
        <p14:creationId xmlns:p14="http://schemas.microsoft.com/office/powerpoint/2010/main" xmlns="" val="1850964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7772400" cy="4038600"/>
          </a:xfrm>
        </p:spPr>
        <p:txBody>
          <a:bodyPr/>
          <a:lstStyle/>
          <a:p>
            <a:r>
              <a:rPr lang="en-US" sz="3200" dirty="0" smtClean="0">
                <a:solidFill>
                  <a:schemeClr val="tx1"/>
                </a:solidFill>
              </a:rPr>
              <a:t>“The countries of the world will never agree on a global scheme to tax carbon dioxide”</a:t>
            </a:r>
            <a:br>
              <a:rPr lang="en-US" sz="3200" dirty="0" smtClean="0">
                <a:solidFill>
                  <a:schemeClr val="tx1"/>
                </a:solidFill>
              </a:rPr>
            </a:br>
            <a:r>
              <a:rPr lang="en-US" sz="3200" dirty="0">
                <a:solidFill>
                  <a:schemeClr val="tx1"/>
                </a:solidFill>
              </a:rPr>
              <a:t/>
            </a:r>
            <a:br>
              <a:rPr lang="en-US" sz="3200" dirty="0">
                <a:solidFill>
                  <a:schemeClr val="tx1"/>
                </a:solidFill>
              </a:rPr>
            </a:br>
            <a:r>
              <a:rPr lang="en-US" sz="3200" dirty="0" smtClean="0">
                <a:solidFill>
                  <a:schemeClr val="tx1"/>
                </a:solidFill>
              </a:rPr>
              <a:t>Policymakers should enforce taxes or caps on the emissions of neurotoxins, particularly neurotoxins that come from burning coal (lead and mercury)</a:t>
            </a:r>
            <a:endParaRPr lang="en-US" sz="3200" dirty="0">
              <a:solidFill>
                <a:schemeClr val="tx1"/>
              </a:solidFill>
            </a:endParaRPr>
          </a:p>
        </p:txBody>
      </p:sp>
      <p:sp>
        <p:nvSpPr>
          <p:cNvPr id="3" name="Text Placeholder 2"/>
          <p:cNvSpPr>
            <a:spLocks noGrp="1"/>
          </p:cNvSpPr>
          <p:nvPr>
            <p:ph type="body" idx="1"/>
          </p:nvPr>
        </p:nvSpPr>
        <p:spPr>
          <a:xfrm>
            <a:off x="530352" y="2667000"/>
            <a:ext cx="8004048" cy="2362200"/>
          </a:xfrm>
        </p:spPr>
        <p:txBody>
          <a:bodyPr/>
          <a:lstStyle/>
          <a:p>
            <a:endParaRPr lang="en-US" dirty="0"/>
          </a:p>
        </p:txBody>
      </p:sp>
    </p:spTree>
    <p:extLst>
      <p:ext uri="{BB962C8B-B14F-4D97-AF65-F5344CB8AC3E}">
        <p14:creationId xmlns:p14="http://schemas.microsoft.com/office/powerpoint/2010/main" xmlns="" val="2665721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4398264"/>
          </a:xfrm>
        </p:spPr>
        <p:txBody>
          <a:bodyPr/>
          <a:lstStyle/>
          <a:p>
            <a:r>
              <a:rPr lang="en-US" sz="3200" dirty="0" smtClean="0">
                <a:solidFill>
                  <a:schemeClr val="tx1"/>
                </a:solidFill>
              </a:rPr>
              <a:t>Facts:</a:t>
            </a:r>
            <a:br>
              <a:rPr lang="en-US" sz="3200" dirty="0" smtClean="0">
                <a:solidFill>
                  <a:schemeClr val="tx1"/>
                </a:solidFill>
              </a:rPr>
            </a:br>
            <a:r>
              <a:rPr lang="en-US" sz="2800" dirty="0">
                <a:solidFill>
                  <a:schemeClr val="tx1"/>
                </a:solidFill>
              </a:rPr>
              <a:t/>
            </a:r>
            <a:br>
              <a:rPr lang="en-US" sz="2800" dirty="0">
                <a:solidFill>
                  <a:schemeClr val="tx1"/>
                </a:solidFill>
              </a:rPr>
            </a:br>
            <a:r>
              <a:rPr lang="en-US" sz="2400" dirty="0" smtClean="0">
                <a:solidFill>
                  <a:schemeClr val="tx1"/>
                </a:solidFill>
              </a:rPr>
              <a:t>US emissions from coal fired power plants total 48 tons of mercury and 88 tons of lead per year</a:t>
            </a:r>
            <a:r>
              <a:rPr lang="en-US" sz="2400" baseline="30000" dirty="0" smtClean="0">
                <a:solidFill>
                  <a:schemeClr val="tx1"/>
                </a:solidFill>
              </a:rPr>
              <a:t>1</a:t>
            </a: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A 2009 USGS report finds that all fish contain mercury, and approx. 25% of fish had mercury contents that exceeded the maximum amount allowed for consumption by humans </a:t>
            </a:r>
            <a:r>
              <a:rPr lang="en-US" sz="2400" baseline="30000" dirty="0">
                <a:solidFill>
                  <a:schemeClr val="tx1"/>
                </a:solidFill>
              </a:rPr>
              <a:t>1</a:t>
            </a:r>
            <a:r>
              <a:rPr lang="en-US" sz="2400" dirty="0" smtClean="0">
                <a:solidFill>
                  <a:schemeClr val="tx1"/>
                </a:solidFill>
              </a:rPr>
              <a:t/>
            </a:r>
            <a:br>
              <a:rPr lang="en-US" sz="2400" dirty="0" smtClean="0">
                <a:solidFill>
                  <a:schemeClr val="tx1"/>
                </a:solidFill>
              </a:rPr>
            </a:br>
            <a:r>
              <a:rPr lang="en-US" sz="2400" dirty="0">
                <a:solidFill>
                  <a:schemeClr val="tx1"/>
                </a:solidFill>
              </a:rPr>
              <a:t/>
            </a:r>
            <a:br>
              <a:rPr lang="en-US" sz="2400" dirty="0">
                <a:solidFill>
                  <a:schemeClr val="tx1"/>
                </a:solidFill>
              </a:rPr>
            </a:br>
            <a:endParaRPr lang="en-US" sz="2800" dirty="0">
              <a:solidFill>
                <a:schemeClr val="tx1"/>
              </a:solidFill>
            </a:endParaRPr>
          </a:p>
        </p:txBody>
      </p:sp>
      <p:sp>
        <p:nvSpPr>
          <p:cNvPr id="3" name="Text Placeholder 2"/>
          <p:cNvSpPr>
            <a:spLocks noGrp="1"/>
          </p:cNvSpPr>
          <p:nvPr>
            <p:ph type="body" idx="1"/>
          </p:nvPr>
        </p:nvSpPr>
        <p:spPr>
          <a:xfrm>
            <a:off x="228600" y="5324339"/>
            <a:ext cx="7772400" cy="1509712"/>
          </a:xfrm>
        </p:spPr>
        <p:txBody>
          <a:bodyPr/>
          <a:lstStyle/>
          <a:p>
            <a:endParaRPr lang="en-US" dirty="0"/>
          </a:p>
        </p:txBody>
      </p:sp>
    </p:spTree>
    <p:extLst>
      <p:ext uri="{BB962C8B-B14F-4D97-AF65-F5344CB8AC3E}">
        <p14:creationId xmlns:p14="http://schemas.microsoft.com/office/powerpoint/2010/main" xmlns="" val="2548854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7772400" cy="5791200"/>
          </a:xfrm>
        </p:spPr>
        <p:txBody>
          <a:bodyPr/>
          <a:lstStyle/>
          <a:p>
            <a:r>
              <a:rPr lang="en-US" sz="3200" dirty="0" smtClean="0">
                <a:solidFill>
                  <a:schemeClr val="tx1"/>
                </a:solidFill>
              </a:rPr>
              <a:t>Facts:</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r>
              <a:rPr lang="en-US" sz="2200" dirty="0" smtClean="0">
                <a:solidFill>
                  <a:schemeClr val="tx1"/>
                </a:solidFill>
              </a:rPr>
              <a:t>30% of Mercury that settles in US comes from other countries</a:t>
            </a:r>
            <a:br>
              <a:rPr lang="en-US" sz="2200" dirty="0" smtClean="0">
                <a:solidFill>
                  <a:schemeClr val="tx1"/>
                </a:solidFill>
              </a:rPr>
            </a:br>
            <a:r>
              <a:rPr lang="en-US" sz="2200" dirty="0">
                <a:solidFill>
                  <a:schemeClr val="tx1"/>
                </a:solidFill>
              </a:rPr>
              <a:t>	</a:t>
            </a:r>
            <a:r>
              <a:rPr lang="en-US" sz="2200" dirty="0" smtClean="0">
                <a:solidFill>
                  <a:schemeClr val="tx1"/>
                </a:solidFill>
              </a:rPr>
              <a:t>China a major concern 2,000 coal fired power plants		 results in 600 tons of airborne mercury each year</a:t>
            </a:r>
            <a:r>
              <a:rPr lang="en-US" sz="2000" baseline="30000" dirty="0">
                <a:solidFill>
                  <a:schemeClr val="tx1"/>
                </a:solidFill>
              </a:rPr>
              <a:t>1</a:t>
            </a: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a:solidFill>
                  <a:schemeClr val="tx1"/>
                </a:solidFill>
              </a:rPr>
              <a:t>About 25% of US mercury emissions from coal-burning power plants is deposited in the US, the remaining 75% enters the global </a:t>
            </a:r>
            <a:r>
              <a:rPr lang="en-US" sz="2200" dirty="0" smtClean="0">
                <a:solidFill>
                  <a:schemeClr val="tx1"/>
                </a:solidFill>
              </a:rPr>
              <a:t>cycle</a:t>
            </a:r>
            <a:r>
              <a:rPr lang="en-US" sz="2000" baseline="30000" dirty="0">
                <a:solidFill>
                  <a:schemeClr val="tx1"/>
                </a:solidFill>
              </a:rPr>
              <a:t>1</a:t>
            </a:r>
            <a:r>
              <a:rPr lang="en-US" sz="2200" dirty="0" smtClean="0">
                <a:solidFill>
                  <a:schemeClr val="tx1"/>
                </a:solidFill>
              </a:rPr>
              <a:t/>
            </a:r>
            <a:br>
              <a:rPr lang="en-US" sz="2200" dirty="0" smtClean="0">
                <a:solidFill>
                  <a:schemeClr val="tx1"/>
                </a:solidFill>
              </a:rPr>
            </a:br>
            <a:r>
              <a:rPr lang="en-US" sz="2200" dirty="0">
                <a:solidFill>
                  <a:schemeClr val="tx1"/>
                </a:solidFill>
              </a:rPr>
              <a:t/>
            </a:r>
            <a:br>
              <a:rPr lang="en-US" sz="2200" dirty="0">
                <a:solidFill>
                  <a:schemeClr val="tx1"/>
                </a:solidFill>
              </a:rPr>
            </a:br>
            <a:r>
              <a:rPr lang="en-US" sz="2200" dirty="0" smtClean="0">
                <a:solidFill>
                  <a:schemeClr val="tx1"/>
                </a:solidFill>
              </a:rPr>
              <a:t>In a study conducted by Dan </a:t>
            </a:r>
            <a:r>
              <a:rPr lang="en-US" sz="2200" dirty="0" err="1" smtClean="0">
                <a:solidFill>
                  <a:schemeClr val="tx1"/>
                </a:solidFill>
              </a:rPr>
              <a:t>Laks</a:t>
            </a:r>
            <a:r>
              <a:rPr lang="en-US" sz="2200" dirty="0" smtClean="0">
                <a:solidFill>
                  <a:schemeClr val="tx1"/>
                </a:solidFill>
              </a:rPr>
              <a:t> of the University of California, Los Angeles, finds that one-third of all US women now have inorganic mercury in their blood and those levels have been rising each year</a:t>
            </a:r>
            <a:r>
              <a:rPr lang="en-US" sz="2400" dirty="0">
                <a:solidFill>
                  <a:schemeClr val="tx1"/>
                </a:solidFill>
              </a:rPr>
              <a:t/>
            </a:r>
            <a:br>
              <a:rPr lang="en-US" sz="2400" dirty="0">
                <a:solidFill>
                  <a:schemeClr val="tx1"/>
                </a:solidFill>
              </a:rPr>
            </a:br>
            <a:r>
              <a:rPr lang="en-US" sz="2400" dirty="0" smtClean="0">
                <a:solidFill>
                  <a:schemeClr val="tx1"/>
                </a:solidFill>
              </a:rPr>
              <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endParaRPr lang="en-US" sz="2400" dirty="0">
              <a:solidFill>
                <a:schemeClr val="tx1"/>
              </a:solidFill>
            </a:endParaRPr>
          </a:p>
        </p:txBody>
      </p:sp>
      <p:sp>
        <p:nvSpPr>
          <p:cNvPr id="3" name="Text Placeholder 2"/>
          <p:cNvSpPr>
            <a:spLocks noGrp="1"/>
          </p:cNvSpPr>
          <p:nvPr>
            <p:ph type="body" idx="1"/>
          </p:nvPr>
        </p:nvSpPr>
        <p:spPr>
          <a:xfrm>
            <a:off x="381000" y="5348288"/>
            <a:ext cx="7772400" cy="1509712"/>
          </a:xfrm>
        </p:spPr>
        <p:txBody>
          <a:bodyPr/>
          <a:lstStyle/>
          <a:p>
            <a:endParaRPr lang="en-US" dirty="0"/>
          </a:p>
        </p:txBody>
      </p:sp>
    </p:spTree>
    <p:extLst>
      <p:ext uri="{BB962C8B-B14F-4D97-AF65-F5344CB8AC3E}">
        <p14:creationId xmlns:p14="http://schemas.microsoft.com/office/powerpoint/2010/main" xmlns="" val="2555898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3712464"/>
          </a:xfrm>
        </p:spPr>
        <p:txBody>
          <a:bodyPr/>
          <a:lstStyle/>
          <a:p>
            <a:r>
              <a:rPr lang="en-US" sz="2400" dirty="0" smtClean="0">
                <a:solidFill>
                  <a:schemeClr val="tx1"/>
                </a:solidFill>
              </a:rPr>
              <a:t>Conclusion</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Technology is there for electric utility industry to reduce neurotoxins, but will cost “tens of billions of dollars”</a:t>
            </a:r>
            <a:r>
              <a:rPr lang="en-US" sz="2400" baseline="30000" dirty="0">
                <a:solidFill>
                  <a:schemeClr val="tx1"/>
                </a:solidFill>
              </a:rPr>
              <a:t> 1</a:t>
            </a:r>
            <a:r>
              <a:rPr lang="en-US" sz="2400" dirty="0" smtClean="0">
                <a:solidFill>
                  <a:schemeClr val="tx1"/>
                </a:solidFill>
              </a:rPr>
              <a:t> and time thus, raise the cost of electricity</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400" dirty="0" smtClean="0">
                <a:solidFill>
                  <a:schemeClr val="tx1"/>
                </a:solidFill>
              </a:rPr>
              <a:t>Arguing against heavy metal contaminants easier than arguing against CO2 emissions. Monitoring mercury and lead impacts both human health and the environment</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Critical Point: Human health should be policy makers number one target</a:t>
            </a:r>
            <a:endParaRPr lang="en-US" sz="3200" dirty="0">
              <a:solidFill>
                <a:schemeClr val="tx1"/>
              </a:solidFill>
            </a:endParaRPr>
          </a:p>
        </p:txBody>
      </p:sp>
      <p:sp>
        <p:nvSpPr>
          <p:cNvPr id="3" name="Text Placeholder 2"/>
          <p:cNvSpPr>
            <a:spLocks noGrp="1"/>
          </p:cNvSpPr>
          <p:nvPr>
            <p:ph type="body" idx="1"/>
          </p:nvPr>
        </p:nvSpPr>
        <p:spPr>
          <a:xfrm>
            <a:off x="457200" y="5105400"/>
            <a:ext cx="7772400" cy="1509712"/>
          </a:xfrm>
        </p:spPr>
        <p:txBody>
          <a:bodyPr/>
          <a:lstStyle/>
          <a:p>
            <a:endParaRPr lang="en-US" dirty="0" smtClean="0"/>
          </a:p>
          <a:p>
            <a:endParaRPr lang="en-US" dirty="0"/>
          </a:p>
        </p:txBody>
      </p:sp>
    </p:spTree>
    <p:extLst>
      <p:ext uri="{BB962C8B-B14F-4D97-AF65-F5344CB8AC3E}">
        <p14:creationId xmlns:p14="http://schemas.microsoft.com/office/powerpoint/2010/main" xmlns="" val="302163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7772400" cy="1362456"/>
          </a:xfrm>
        </p:spPr>
        <p:txBody>
          <a:bodyPr/>
          <a:lstStyle/>
          <a:p>
            <a:r>
              <a:rPr lang="en-US" dirty="0" smtClean="0">
                <a:solidFill>
                  <a:schemeClr val="tx1"/>
                </a:solidFill>
              </a:rPr>
              <a:t>References</a:t>
            </a:r>
            <a:endParaRPr lang="en-US" dirty="0">
              <a:solidFill>
                <a:schemeClr val="tx1"/>
              </a:solidFill>
            </a:endParaRPr>
          </a:p>
        </p:txBody>
      </p:sp>
      <p:sp>
        <p:nvSpPr>
          <p:cNvPr id="3" name="Text Placeholder 2"/>
          <p:cNvSpPr>
            <a:spLocks noGrp="1"/>
          </p:cNvSpPr>
          <p:nvPr>
            <p:ph type="body" idx="1"/>
          </p:nvPr>
        </p:nvSpPr>
        <p:spPr>
          <a:xfrm>
            <a:off x="533400" y="2819400"/>
            <a:ext cx="7772400" cy="1509712"/>
          </a:xfrm>
        </p:spPr>
        <p:txBody>
          <a:bodyPr/>
          <a:lstStyle/>
          <a:p>
            <a:r>
              <a:rPr lang="en-US" baseline="30000" dirty="0"/>
              <a:t>1</a:t>
            </a:r>
            <a:r>
              <a:rPr lang="en-US" dirty="0"/>
              <a:t> Bryce, Robert. </a:t>
            </a:r>
            <a:r>
              <a:rPr lang="en-US" u="sng" dirty="0"/>
              <a:t>Power Hungry: The Myths of “Green” Energy </a:t>
            </a:r>
            <a:r>
              <a:rPr lang="en-US" u="sng" dirty="0" smtClean="0"/>
              <a:t>  </a:t>
            </a:r>
            <a:r>
              <a:rPr lang="en-US" dirty="0" smtClean="0"/>
              <a:t>	</a:t>
            </a:r>
            <a:r>
              <a:rPr lang="en-US" u="sng" dirty="0" smtClean="0"/>
              <a:t>and </a:t>
            </a:r>
            <a:r>
              <a:rPr lang="en-US" u="sng" dirty="0"/>
              <a:t>the Real Fuels of the Future</a:t>
            </a:r>
            <a:r>
              <a:rPr lang="en-US" dirty="0"/>
              <a:t>. </a:t>
            </a:r>
            <a:r>
              <a:rPr lang="en-US" dirty="0" smtClean="0"/>
              <a:t>Public </a:t>
            </a:r>
            <a:r>
              <a:rPr lang="en-US" dirty="0"/>
              <a:t>Affairs: New </a:t>
            </a:r>
            <a:r>
              <a:rPr lang="en-US" dirty="0" smtClean="0"/>
              <a:t>	York</a:t>
            </a:r>
            <a:r>
              <a:rPr lang="en-US" dirty="0"/>
              <a:t>. 2010.</a:t>
            </a:r>
          </a:p>
          <a:p>
            <a:endParaRPr lang="en-US" dirty="0"/>
          </a:p>
        </p:txBody>
      </p:sp>
    </p:spTree>
    <p:extLst>
      <p:ext uri="{BB962C8B-B14F-4D97-AF65-F5344CB8AC3E}">
        <p14:creationId xmlns:p14="http://schemas.microsoft.com/office/powerpoint/2010/main" xmlns="" val="925690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315</TotalTime>
  <Words>40</Words>
  <Application>Microsoft Office PowerPoint</Application>
  <PresentationFormat>On-screen Show (4:3)</PresentationFormat>
  <Paragraphs>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    Chapter 16     Myth: Taxing Carbon     Dioxide Will Work</vt:lpstr>
      <vt:lpstr>“The countries of the world will never agree on a global scheme to tax carbon dioxide”  Policymakers should enforce taxes or caps on the emissions of neurotoxins, particularly neurotoxins that come from burning coal (lead and mercury)</vt:lpstr>
      <vt:lpstr>Facts:  US emissions from coal fired power plants total 48 tons of mercury and 88 tons of lead per year1  A 2009 USGS report finds that all fish contain mercury, and approx. 25% of fish had mercury contents that exceeded the maximum amount allowed for consumption by humans 1  </vt:lpstr>
      <vt:lpstr>Facts:  30% of Mercury that settles in US comes from other countries  China a major concern 2,000 coal fired power plants   results in 600 tons of airborne mercury each year1  About 25% of US mercury emissions from coal-burning power plants is deposited in the US, the remaining 75% enters the global cycle1  In a study conducted by Dan Laks of the University of California, Los Angeles, finds that one-third of all US women now have inorganic mercury in their blood and those levels have been rising each year     </vt:lpstr>
      <vt:lpstr>Conclusion  Technology is there for electric utility industry to reduce neurotoxins, but will cost “tens of billions of dollars” 1 and time thus, raise the cost of electricity  Arguing against heavy metal contaminants easier than arguing against CO2 emissions. Monitoring mercury and lead impacts both human health and the environment  Critical Point: Human health should be policy makers number one target</vt:lpstr>
      <vt:lpstr>References</vt:lpstr>
    </vt:vector>
  </TitlesOfParts>
  <Company>SDSMT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Metzger, John J</dc:creator>
  <cp:lastModifiedBy>Stan</cp:lastModifiedBy>
  <cp:revision>35</cp:revision>
  <dcterms:created xsi:type="dcterms:W3CDTF">2011-03-21T00:49:58Z</dcterms:created>
  <dcterms:modified xsi:type="dcterms:W3CDTF">2012-03-21T05:06:53Z</dcterms:modified>
</cp:coreProperties>
</file>