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March 24, 2011</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March 24,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March 24,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March 24,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March 24,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March 24,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March 24, 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March 24, 2011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March 24, 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March 24, 2011</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March 24, 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March 24, 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133599"/>
            <a:ext cx="2027503"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043490" y="1027664"/>
            <a:ext cx="7024744" cy="1715536"/>
          </a:xfrm>
        </p:spPr>
        <p:txBody>
          <a:bodyPr>
            <a:normAutofit fontScale="90000"/>
          </a:bodyPr>
          <a:lstStyle/>
          <a:p>
            <a:pPr algn="ctr"/>
            <a:r>
              <a:rPr lang="en-US" b="1" dirty="0" smtClean="0"/>
              <a:t>Chapter 8</a:t>
            </a:r>
            <a:br>
              <a:rPr lang="en-US" b="1" dirty="0" smtClean="0"/>
            </a:br>
            <a:r>
              <a:rPr lang="en-US" b="1" dirty="0" smtClean="0"/>
              <a:t>Wind and Solar Are “Green”</a:t>
            </a:r>
            <a:br>
              <a:rPr lang="en-US" b="1" dirty="0" smtClean="0"/>
            </a:br>
            <a:r>
              <a:rPr lang="en-US" b="1" dirty="0" smtClean="0"/>
              <a:t>----MYTH----</a:t>
            </a:r>
            <a:endParaRPr lang="en-US" b="1" dirty="0"/>
          </a:p>
        </p:txBody>
      </p:sp>
      <p:sp>
        <p:nvSpPr>
          <p:cNvPr id="3" name="Content Placeholder 2"/>
          <p:cNvSpPr>
            <a:spLocks noGrp="1"/>
          </p:cNvSpPr>
          <p:nvPr>
            <p:ph idx="1"/>
          </p:nvPr>
        </p:nvSpPr>
        <p:spPr>
          <a:xfrm>
            <a:off x="685800" y="3161852"/>
            <a:ext cx="7848599" cy="2019748"/>
          </a:xfrm>
        </p:spPr>
        <p:txBody>
          <a:bodyPr>
            <a:normAutofit fontScale="92500" lnSpcReduction="10000"/>
          </a:bodyPr>
          <a:lstStyle/>
          <a:p>
            <a:pPr algn="ctr"/>
            <a:r>
              <a:rPr lang="en-US" dirty="0" smtClean="0"/>
              <a:t>Density is </a:t>
            </a:r>
            <a:r>
              <a:rPr lang="en-US" dirty="0" smtClean="0"/>
              <a:t>Green</a:t>
            </a:r>
          </a:p>
          <a:p>
            <a:pPr algn="ctr"/>
            <a:endParaRPr lang="en-US" dirty="0" smtClean="0"/>
          </a:p>
          <a:p>
            <a:pPr algn="ctr"/>
            <a:r>
              <a:rPr lang="en-US" dirty="0" smtClean="0"/>
              <a:t>Small is </a:t>
            </a:r>
            <a:r>
              <a:rPr lang="en-US" dirty="0" smtClean="0"/>
              <a:t>Beautiful</a:t>
            </a:r>
          </a:p>
          <a:p>
            <a:pPr algn="ctr"/>
            <a:endParaRPr lang="en-US" dirty="0" smtClean="0"/>
          </a:p>
          <a:p>
            <a:pPr algn="ctr"/>
            <a:r>
              <a:rPr lang="en-US" dirty="0" smtClean="0"/>
              <a:t>Lots of Power From Small Pieces of Real Estate </a:t>
            </a:r>
          </a:p>
        </p:txBody>
      </p:sp>
      <p:sp>
        <p:nvSpPr>
          <p:cNvPr id="4" name="Date Placeholder 3"/>
          <p:cNvSpPr>
            <a:spLocks noGrp="1"/>
          </p:cNvSpPr>
          <p:nvPr>
            <p:ph type="dt" sz="half" idx="10"/>
          </p:nvPr>
        </p:nvSpPr>
        <p:spPr/>
        <p:txBody>
          <a:bodyPr/>
          <a:lstStyle/>
          <a:p>
            <a:fld id="{05A93482-8E69-40F7-BCAD-5662A6CADB27}" type="datetime4">
              <a:rPr lang="en-US" smtClean="0"/>
              <a:pPr/>
              <a:t>March 24, 2011</a:t>
            </a:fld>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a:p>
        </p:txBody>
      </p:sp>
      <p:sp>
        <p:nvSpPr>
          <p:cNvPr id="5" name="TextBox 4"/>
          <p:cNvSpPr txBox="1"/>
          <p:nvPr/>
        </p:nvSpPr>
        <p:spPr>
          <a:xfrm>
            <a:off x="5334000" y="5943600"/>
            <a:ext cx="3276600" cy="369332"/>
          </a:xfrm>
          <a:prstGeom prst="rect">
            <a:avLst/>
          </a:prstGeom>
          <a:noFill/>
        </p:spPr>
        <p:txBody>
          <a:bodyPr wrap="square" rtlCol="0">
            <a:spAutoFit/>
          </a:bodyPr>
          <a:lstStyle/>
          <a:p>
            <a:r>
              <a:rPr lang="en-US" dirty="0" smtClean="0"/>
              <a:t>Presented by: Darren Scott</a:t>
            </a:r>
            <a:endParaRPr lang="en-US" dirty="0"/>
          </a:p>
        </p:txBody>
      </p:sp>
    </p:spTree>
    <p:extLst>
      <p:ext uri="{BB962C8B-B14F-4D97-AF65-F5344CB8AC3E}">
        <p14:creationId xmlns:p14="http://schemas.microsoft.com/office/powerpoint/2010/main" val="2054980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828800"/>
            <a:ext cx="7024744" cy="724936"/>
          </a:xfrm>
        </p:spPr>
        <p:txBody>
          <a:bodyPr>
            <a:noAutofit/>
          </a:bodyPr>
          <a:lstStyle/>
          <a:p>
            <a:r>
              <a:rPr lang="en-US" sz="4400" b="1" dirty="0"/>
              <a:t>We want:</a:t>
            </a:r>
            <a:br>
              <a:rPr lang="en-US" sz="4400" b="1" dirty="0"/>
            </a:br>
            <a:endParaRPr lang="en-US" sz="4400" b="1" dirty="0"/>
          </a:p>
        </p:txBody>
      </p:sp>
      <p:sp>
        <p:nvSpPr>
          <p:cNvPr id="3" name="Content Placeholder 2"/>
          <p:cNvSpPr>
            <a:spLocks noGrp="1"/>
          </p:cNvSpPr>
          <p:nvPr>
            <p:ph idx="1"/>
          </p:nvPr>
        </p:nvSpPr>
        <p:spPr>
          <a:xfrm>
            <a:off x="533400" y="2323652"/>
            <a:ext cx="8077200" cy="3508977"/>
          </a:xfrm>
        </p:spPr>
        <p:txBody>
          <a:bodyPr>
            <a:normAutofit fontScale="92500" lnSpcReduction="20000"/>
          </a:bodyPr>
          <a:lstStyle/>
          <a:p>
            <a:pPr lvl="1"/>
            <a:r>
              <a:rPr lang="en-US" sz="3200" b="1" u="sng" dirty="0" smtClean="0"/>
              <a:t>Type:</a:t>
            </a:r>
          </a:p>
          <a:p>
            <a:pPr lvl="2"/>
            <a:r>
              <a:rPr lang="en-US" sz="3000" dirty="0" smtClean="0"/>
              <a:t>Lots of Power</a:t>
            </a:r>
          </a:p>
          <a:p>
            <a:pPr lvl="1"/>
            <a:r>
              <a:rPr lang="en-US" sz="3200" b="1" u="sng" dirty="0" smtClean="0"/>
              <a:t>From:</a:t>
            </a:r>
          </a:p>
          <a:p>
            <a:pPr lvl="2"/>
            <a:r>
              <a:rPr lang="en-US" sz="3000" dirty="0" smtClean="0"/>
              <a:t>Small Pieces</a:t>
            </a:r>
          </a:p>
          <a:p>
            <a:pPr lvl="1"/>
            <a:r>
              <a:rPr lang="en-US" sz="3200" b="1" u="sng" dirty="0" smtClean="0"/>
              <a:t>Impacting:</a:t>
            </a:r>
          </a:p>
          <a:p>
            <a:pPr lvl="2"/>
            <a:r>
              <a:rPr lang="en-US" sz="3000" dirty="0" smtClean="0"/>
              <a:t>Small Real </a:t>
            </a:r>
            <a:r>
              <a:rPr lang="en-US" sz="3000" dirty="0" smtClean="0"/>
              <a:t>Estates</a:t>
            </a:r>
            <a:endParaRPr lang="en-US" sz="3000" dirty="0" smtClean="0"/>
          </a:p>
          <a:p>
            <a:pPr marL="685800" lvl="2" indent="0">
              <a:buNone/>
            </a:pPr>
            <a:r>
              <a:rPr lang="en-US" sz="2400" dirty="0" smtClean="0"/>
              <a:t>“We want small pieces of real estate to provide small pieces of high power output energy.”</a:t>
            </a:r>
          </a:p>
        </p:txBody>
      </p:sp>
      <p:sp>
        <p:nvSpPr>
          <p:cNvPr id="4" name="Date Placeholder 3"/>
          <p:cNvSpPr>
            <a:spLocks noGrp="1"/>
          </p:cNvSpPr>
          <p:nvPr>
            <p:ph type="dt" sz="half" idx="10"/>
          </p:nvPr>
        </p:nvSpPr>
        <p:spPr/>
        <p:txBody>
          <a:bodyPr/>
          <a:lstStyle/>
          <a:p>
            <a:fld id="{05A93482-8E69-40F7-BCAD-5662A6CADB27}" type="datetime4">
              <a:rPr lang="en-US" smtClean="0"/>
              <a:pPr/>
              <a:t>March 24, 2011</a:t>
            </a:fld>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2</a:t>
            </a:fld>
            <a:endParaRPr lang="en-US"/>
          </a:p>
        </p:txBody>
      </p:sp>
    </p:spTree>
    <p:extLst>
      <p:ext uri="{BB962C8B-B14F-4D97-AF65-F5344CB8AC3E}">
        <p14:creationId xmlns:p14="http://schemas.microsoft.com/office/powerpoint/2010/main" val="3335896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A93482-8E69-40F7-BCAD-5662A6CADB27}" type="datetime4">
              <a:rPr lang="en-US" smtClean="0"/>
              <a:pPr/>
              <a:t>March 24, 2011</a:t>
            </a:fld>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3</a:t>
            </a:fld>
            <a:endParaRPr lang="en-US"/>
          </a:p>
        </p:txBody>
      </p:sp>
      <p:sp>
        <p:nvSpPr>
          <p:cNvPr id="7" name="Rectangle 6"/>
          <p:cNvSpPr/>
          <p:nvPr/>
        </p:nvSpPr>
        <p:spPr>
          <a:xfrm>
            <a:off x="457200" y="1295400"/>
            <a:ext cx="8305800" cy="4678204"/>
          </a:xfrm>
          <a:prstGeom prst="rect">
            <a:avLst/>
          </a:prstGeom>
        </p:spPr>
        <p:txBody>
          <a:bodyPr wrap="square">
            <a:spAutoFit/>
          </a:bodyPr>
          <a:lstStyle/>
          <a:p>
            <a:pPr lvl="0"/>
            <a:r>
              <a:rPr lang="en-US" dirty="0" smtClean="0"/>
              <a:t>Main Thoughts </a:t>
            </a:r>
            <a:r>
              <a:rPr lang="en-US" dirty="0" smtClean="0">
                <a:sym typeface="Wingdings" pitchFamily="2" charset="2"/>
              </a:rPr>
              <a:t> </a:t>
            </a:r>
            <a:r>
              <a:rPr lang="en-US" dirty="0" smtClean="0"/>
              <a:t>Energy </a:t>
            </a:r>
            <a:r>
              <a:rPr lang="en-US" dirty="0"/>
              <a:t>Sprawl / Energy Efficiency: 	</a:t>
            </a:r>
          </a:p>
          <a:p>
            <a:r>
              <a:rPr lang="en-US" dirty="0"/>
              <a:t> </a:t>
            </a:r>
            <a:endParaRPr lang="en-US" dirty="0" smtClean="0"/>
          </a:p>
          <a:p>
            <a:r>
              <a:rPr lang="en-US" dirty="0" smtClean="0"/>
              <a:t>Example:</a:t>
            </a:r>
          </a:p>
          <a:p>
            <a:endParaRPr lang="en-US" dirty="0" smtClean="0"/>
          </a:p>
          <a:p>
            <a:r>
              <a:rPr lang="en-US" dirty="0" smtClean="0"/>
              <a:t>South </a:t>
            </a:r>
            <a:r>
              <a:rPr lang="en-US" dirty="0"/>
              <a:t>Texas Nuclear Project based on 12,000 Acres &amp; 2,700 </a:t>
            </a:r>
            <a:r>
              <a:rPr lang="en-US" dirty="0" smtClean="0"/>
              <a:t>Megawatts</a:t>
            </a:r>
          </a:p>
          <a:p>
            <a:endParaRPr lang="en-US" dirty="0" smtClean="0"/>
          </a:p>
          <a:p>
            <a:pPr lvl="1"/>
            <a:r>
              <a:rPr lang="en-US" dirty="0" smtClean="0"/>
              <a:t>300 </a:t>
            </a:r>
            <a:r>
              <a:rPr lang="en-US" dirty="0"/>
              <a:t>HP/Acre --- Nuclear Power ---- 12,000 Acres --- 18.75 </a:t>
            </a:r>
            <a:r>
              <a:rPr lang="en-US" dirty="0" err="1" smtClean="0"/>
              <a:t>Sq</a:t>
            </a:r>
            <a:r>
              <a:rPr lang="en-US" dirty="0" smtClean="0"/>
              <a:t>-Miles</a:t>
            </a:r>
          </a:p>
          <a:p>
            <a:pPr lvl="1"/>
            <a:r>
              <a:rPr lang="en-US" dirty="0" smtClean="0"/>
              <a:t>287 </a:t>
            </a:r>
            <a:r>
              <a:rPr lang="en-US" dirty="0"/>
              <a:t>HP/Acre --- Natural Gas ----12,544 Acres --- 19.6 </a:t>
            </a:r>
            <a:r>
              <a:rPr lang="en-US" dirty="0" err="1" smtClean="0"/>
              <a:t>Sq</a:t>
            </a:r>
            <a:r>
              <a:rPr lang="en-US" dirty="0" smtClean="0"/>
              <a:t>-Miles</a:t>
            </a:r>
          </a:p>
          <a:p>
            <a:pPr lvl="1"/>
            <a:r>
              <a:rPr lang="en-US" dirty="0" smtClean="0"/>
              <a:t>148.5 </a:t>
            </a:r>
            <a:r>
              <a:rPr lang="en-US" dirty="0"/>
              <a:t>HP/Acre --- Oil Stripper Well ---- 24,960 Acres --- 29 </a:t>
            </a:r>
            <a:r>
              <a:rPr lang="en-US" dirty="0" err="1" smtClean="0"/>
              <a:t>Sq</a:t>
            </a:r>
            <a:r>
              <a:rPr lang="en-US" dirty="0" smtClean="0"/>
              <a:t>-Miles</a:t>
            </a:r>
          </a:p>
          <a:p>
            <a:pPr lvl="1"/>
            <a:r>
              <a:rPr lang="en-US" dirty="0" smtClean="0"/>
              <a:t>36 </a:t>
            </a:r>
            <a:r>
              <a:rPr lang="en-US" dirty="0"/>
              <a:t>HP/Acre --- Solar Power ---- 99,840 Acres --- 156 </a:t>
            </a:r>
            <a:r>
              <a:rPr lang="en-US" dirty="0" err="1" smtClean="0"/>
              <a:t>Sq</a:t>
            </a:r>
            <a:r>
              <a:rPr lang="en-US" dirty="0" smtClean="0"/>
              <a:t>-Miles</a:t>
            </a:r>
          </a:p>
          <a:p>
            <a:pPr lvl="1"/>
            <a:r>
              <a:rPr lang="en-US" dirty="0" smtClean="0"/>
              <a:t>6.4 </a:t>
            </a:r>
            <a:r>
              <a:rPr lang="en-US" dirty="0"/>
              <a:t>HP/Acre --- Wind Power ---- 556,160 Acres --- 869 </a:t>
            </a:r>
            <a:r>
              <a:rPr lang="en-US" dirty="0" err="1" smtClean="0"/>
              <a:t>Sq</a:t>
            </a:r>
            <a:r>
              <a:rPr lang="en-US" dirty="0" smtClean="0"/>
              <a:t>-Miles</a:t>
            </a:r>
          </a:p>
          <a:p>
            <a:pPr lvl="1"/>
            <a:r>
              <a:rPr lang="en-US" dirty="0" smtClean="0"/>
              <a:t>2.1 </a:t>
            </a:r>
            <a:r>
              <a:rPr lang="en-US" dirty="0"/>
              <a:t>HP/Acre --- Biomass Fuel ---- 1,667,840 Acres --- 2,606 </a:t>
            </a:r>
            <a:r>
              <a:rPr lang="en-US" dirty="0" err="1" smtClean="0"/>
              <a:t>Sq</a:t>
            </a:r>
            <a:r>
              <a:rPr lang="en-US" dirty="0" smtClean="0"/>
              <a:t>-Miles</a:t>
            </a:r>
          </a:p>
          <a:p>
            <a:pPr lvl="1"/>
            <a:r>
              <a:rPr lang="en-US" dirty="0" smtClean="0"/>
              <a:t>0.25 </a:t>
            </a:r>
            <a:r>
              <a:rPr lang="en-US" dirty="0"/>
              <a:t>HP/Acre --- Corn Ethanol ----- 13,610,880 Acres --- 21,267 </a:t>
            </a:r>
            <a:r>
              <a:rPr lang="en-US" dirty="0" err="1" smtClean="0"/>
              <a:t>Sq</a:t>
            </a:r>
            <a:r>
              <a:rPr lang="en-US" dirty="0" smtClean="0"/>
              <a:t>-Miles</a:t>
            </a:r>
          </a:p>
          <a:p>
            <a:pPr lvl="2"/>
            <a:endParaRPr lang="en-US" dirty="0"/>
          </a:p>
          <a:p>
            <a:pPr lvl="2"/>
            <a:endParaRPr lang="en-US" dirty="0"/>
          </a:p>
          <a:p>
            <a:pPr lvl="1"/>
            <a:r>
              <a:rPr lang="en-US" sz="1400" dirty="0" smtClean="0"/>
              <a:t>“The power </a:t>
            </a:r>
            <a:r>
              <a:rPr lang="en-US" sz="1400" dirty="0" smtClean="0"/>
              <a:t>lines </a:t>
            </a:r>
            <a:r>
              <a:rPr lang="en-US" sz="1400" dirty="0" smtClean="0"/>
              <a:t>needed </a:t>
            </a:r>
            <a:r>
              <a:rPr lang="en-US" sz="1400" dirty="0" smtClean="0"/>
              <a:t>to </a:t>
            </a:r>
            <a:r>
              <a:rPr lang="en-US" sz="1400" dirty="0" smtClean="0"/>
              <a:t>connect future </a:t>
            </a:r>
            <a:r>
              <a:rPr lang="en-US" sz="1400" dirty="0" smtClean="0"/>
              <a:t>wind </a:t>
            </a:r>
            <a:r>
              <a:rPr lang="en-US" sz="1400" dirty="0" smtClean="0"/>
              <a:t>power alone would cover the state of Rhode Island, or approximately 40,000 miles line would need 750 </a:t>
            </a:r>
            <a:r>
              <a:rPr lang="en-US" sz="1400" dirty="0" err="1" smtClean="0"/>
              <a:t>Sq</a:t>
            </a:r>
            <a:r>
              <a:rPr lang="en-US" sz="1400" dirty="0" smtClean="0"/>
              <a:t>-Miles.”</a:t>
            </a:r>
            <a:endParaRPr lang="en-US" sz="1400" dirty="0"/>
          </a:p>
        </p:txBody>
      </p:sp>
      <p:sp>
        <p:nvSpPr>
          <p:cNvPr id="2" name="Rectangle 1"/>
          <p:cNvSpPr/>
          <p:nvPr/>
        </p:nvSpPr>
        <p:spPr>
          <a:xfrm>
            <a:off x="1447800" y="6009620"/>
            <a:ext cx="6019800" cy="523220"/>
          </a:xfrm>
          <a:prstGeom prst="rect">
            <a:avLst/>
          </a:prstGeom>
        </p:spPr>
        <p:txBody>
          <a:bodyPr wrap="square">
            <a:spAutoFit/>
          </a:bodyPr>
          <a:lstStyle/>
          <a:p>
            <a:r>
              <a:rPr lang="en-US" sz="1400" dirty="0"/>
              <a:t>Bryce, Robert. </a:t>
            </a:r>
            <a:r>
              <a:rPr lang="en-US" sz="1400" i="1" dirty="0" smtClean="0"/>
              <a:t>Power Hungry: THE MYTHS OF “GREEN” ENERGY AND THE REAL FUELS OF THE FUTURE</a:t>
            </a:r>
            <a:r>
              <a:rPr lang="en-US" sz="1400" dirty="0" smtClean="0"/>
              <a:t>. New York: </a:t>
            </a:r>
            <a:r>
              <a:rPr lang="en-US" sz="1400" dirty="0" err="1" smtClean="0"/>
              <a:t>PublicAffiairs</a:t>
            </a:r>
            <a:r>
              <a:rPr lang="en-US" sz="1400" dirty="0" smtClean="0"/>
              <a:t>: 2010.</a:t>
            </a:r>
            <a:endParaRPr lang="en-US" sz="1400" dirty="0"/>
          </a:p>
        </p:txBody>
      </p:sp>
    </p:spTree>
    <p:extLst>
      <p:ext uri="{BB962C8B-B14F-4D97-AF65-F5344CB8AC3E}">
        <p14:creationId xmlns:p14="http://schemas.microsoft.com/office/powerpoint/2010/main" val="2307154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371600"/>
            <a:ext cx="6777317" cy="3508977"/>
          </a:xfrm>
        </p:spPr>
        <p:txBody>
          <a:bodyPr>
            <a:normAutofit fontScale="92500" lnSpcReduction="10000"/>
          </a:bodyPr>
          <a:lstStyle/>
          <a:p>
            <a:r>
              <a:rPr lang="en-US" dirty="0" smtClean="0"/>
              <a:t>If we are going to go “Green” we have to understand the facts about the supposedly “Green” impacts of alternative energy sources. We must understand size versus power as well as alternatives and their impacts.</a:t>
            </a:r>
          </a:p>
          <a:p>
            <a:endParaRPr lang="en-US" dirty="0"/>
          </a:p>
          <a:p>
            <a:r>
              <a:rPr lang="en-US" dirty="0" smtClean="0"/>
              <a:t>Solar/Wind/Bio-fuel/Corn-Ethanol are not “Green.” They have low power density and have a negative impact on “Green” desires!</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March 24, 2011</a:t>
            </a:fld>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4</a:t>
            </a:fld>
            <a:endParaRPr lang="en-US"/>
          </a:p>
        </p:txBody>
      </p:sp>
      <p:sp>
        <p:nvSpPr>
          <p:cNvPr id="7" name="TextBox 6"/>
          <p:cNvSpPr txBox="1"/>
          <p:nvPr/>
        </p:nvSpPr>
        <p:spPr>
          <a:xfrm>
            <a:off x="1143000" y="830239"/>
            <a:ext cx="2057400" cy="369332"/>
          </a:xfrm>
          <a:prstGeom prst="rect">
            <a:avLst/>
          </a:prstGeom>
          <a:noFill/>
        </p:spPr>
        <p:txBody>
          <a:bodyPr wrap="square" rtlCol="0">
            <a:spAutoFit/>
          </a:bodyPr>
          <a:lstStyle/>
          <a:p>
            <a:r>
              <a:rPr lang="en-US" dirty="0" smtClean="0"/>
              <a:t>Conclusion’s:</a:t>
            </a:r>
            <a:endParaRPr lang="en-US" dirty="0"/>
          </a:p>
        </p:txBody>
      </p:sp>
    </p:spTree>
    <p:extLst>
      <p:ext uri="{BB962C8B-B14F-4D97-AF65-F5344CB8AC3E}">
        <p14:creationId xmlns:p14="http://schemas.microsoft.com/office/powerpoint/2010/main" val="2198130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110</TotalTime>
  <Words>168</Words>
  <Application>Microsoft Office PowerPoint</Application>
  <PresentationFormat>On-screen Show (4:3)</PresentationFormat>
  <Paragraphs>44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Austin</vt:lpstr>
      <vt:lpstr>Chapter 8 Wind and Solar Are “Green” ----MYTH----</vt:lpstr>
      <vt:lpstr>We want: </vt:lpstr>
      <vt:lpstr>PowerPoint Presentation</vt:lpstr>
      <vt:lpstr>PowerPoint Presentation</vt:lpstr>
    </vt:vector>
  </TitlesOfParts>
  <Company>SDSMT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Wind and Solar Are “Green” ----MYTH----</dc:title>
  <dc:creator>Scott, Darren C</dc:creator>
  <cp:lastModifiedBy>Scott, Darren C</cp:lastModifiedBy>
  <cp:revision>14</cp:revision>
  <dcterms:created xsi:type="dcterms:W3CDTF">2011-03-16T06:11:22Z</dcterms:created>
  <dcterms:modified xsi:type="dcterms:W3CDTF">2011-03-25T05:17:12Z</dcterms:modified>
</cp:coreProperties>
</file>